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4"/>
  </p:notesMasterIdLst>
  <p:sldIdLst>
    <p:sldId id="497" r:id="rId2"/>
    <p:sldId id="498" r:id="rId3"/>
    <p:sldId id="499" r:id="rId4"/>
    <p:sldId id="500" r:id="rId5"/>
    <p:sldId id="501" r:id="rId6"/>
    <p:sldId id="502" r:id="rId7"/>
    <p:sldId id="503" r:id="rId8"/>
    <p:sldId id="504" r:id="rId9"/>
    <p:sldId id="505" r:id="rId10"/>
    <p:sldId id="506" r:id="rId11"/>
    <p:sldId id="507" r:id="rId12"/>
    <p:sldId id="508" r:id="rId13"/>
    <p:sldId id="509" r:id="rId14"/>
    <p:sldId id="510" r:id="rId15"/>
    <p:sldId id="511" r:id="rId16"/>
    <p:sldId id="512" r:id="rId17"/>
    <p:sldId id="513" r:id="rId18"/>
    <p:sldId id="514" r:id="rId19"/>
    <p:sldId id="515" r:id="rId20"/>
    <p:sldId id="516" r:id="rId21"/>
    <p:sldId id="517" r:id="rId22"/>
    <p:sldId id="518" r:id="rId23"/>
    <p:sldId id="519" r:id="rId24"/>
    <p:sldId id="520" r:id="rId25"/>
    <p:sldId id="521" r:id="rId26"/>
    <p:sldId id="522" r:id="rId27"/>
    <p:sldId id="523" r:id="rId28"/>
    <p:sldId id="524" r:id="rId29"/>
    <p:sldId id="525" r:id="rId30"/>
    <p:sldId id="526" r:id="rId31"/>
    <p:sldId id="527" r:id="rId32"/>
    <p:sldId id="528" r:id="rId33"/>
    <p:sldId id="374" r:id="rId34"/>
    <p:sldId id="382" r:id="rId35"/>
    <p:sldId id="495" r:id="rId36"/>
    <p:sldId id="397" r:id="rId37"/>
    <p:sldId id="398" r:id="rId38"/>
    <p:sldId id="399" r:id="rId39"/>
    <p:sldId id="439" r:id="rId40"/>
    <p:sldId id="400" r:id="rId41"/>
    <p:sldId id="411" r:id="rId42"/>
    <p:sldId id="402" r:id="rId43"/>
    <p:sldId id="442" r:id="rId44"/>
    <p:sldId id="444" r:id="rId45"/>
    <p:sldId id="440" r:id="rId46"/>
    <p:sldId id="447" r:id="rId47"/>
    <p:sldId id="383" r:id="rId48"/>
    <p:sldId id="448" r:id="rId49"/>
    <p:sldId id="453" r:id="rId50"/>
    <p:sldId id="486" r:id="rId51"/>
    <p:sldId id="459" r:id="rId52"/>
    <p:sldId id="487" r:id="rId53"/>
    <p:sldId id="488" r:id="rId54"/>
    <p:sldId id="489" r:id="rId55"/>
    <p:sldId id="490" r:id="rId56"/>
    <p:sldId id="491" r:id="rId57"/>
    <p:sldId id="492" r:id="rId58"/>
    <p:sldId id="493" r:id="rId59"/>
    <p:sldId id="496" r:id="rId60"/>
    <p:sldId id="375" r:id="rId61"/>
    <p:sldId id="376" r:id="rId62"/>
    <p:sldId id="384" r:id="rId63"/>
  </p:sldIdLst>
  <p:sldSz cx="9144000" cy="6858000" type="screen4x3"/>
  <p:notesSz cx="6858000" cy="9144000"/>
  <p:defaultTextStyle>
    <a:defPPr>
      <a:defRPr lang="en-US"/>
    </a:defPPr>
    <a:lvl1pPr algn="ctr" rtl="0" eaLnBrk="0" fontAlgn="base" hangingPunct="0">
      <a:spcBef>
        <a:spcPct val="20000"/>
      </a:spcBef>
      <a:spcAft>
        <a:spcPct val="0"/>
      </a:spcAft>
      <a:buClr>
        <a:srgbClr val="FFFF00"/>
      </a:buClr>
      <a:buSzPct val="80000"/>
      <a:buFont typeface="Wingdings" pitchFamily="2" charset="2"/>
      <a:defRPr kumimoji="1" sz="2800" kern="1200">
        <a:solidFill>
          <a:schemeClr val="tx1"/>
        </a:solidFill>
        <a:latin typeface="Arial" charset="0"/>
        <a:ea typeface="+mn-ea"/>
        <a:cs typeface="+mn-cs"/>
      </a:defRPr>
    </a:lvl1pPr>
    <a:lvl2pPr marL="457200" algn="ctr" rtl="0" eaLnBrk="0" fontAlgn="base" hangingPunct="0">
      <a:spcBef>
        <a:spcPct val="20000"/>
      </a:spcBef>
      <a:spcAft>
        <a:spcPct val="0"/>
      </a:spcAft>
      <a:buClr>
        <a:srgbClr val="FFFF00"/>
      </a:buClr>
      <a:buSzPct val="80000"/>
      <a:buFont typeface="Wingdings" pitchFamily="2" charset="2"/>
      <a:defRPr kumimoji="1" sz="2800" kern="1200">
        <a:solidFill>
          <a:schemeClr val="tx1"/>
        </a:solidFill>
        <a:latin typeface="Arial" charset="0"/>
        <a:ea typeface="+mn-ea"/>
        <a:cs typeface="+mn-cs"/>
      </a:defRPr>
    </a:lvl2pPr>
    <a:lvl3pPr marL="914400" algn="ctr" rtl="0" eaLnBrk="0" fontAlgn="base" hangingPunct="0">
      <a:spcBef>
        <a:spcPct val="20000"/>
      </a:spcBef>
      <a:spcAft>
        <a:spcPct val="0"/>
      </a:spcAft>
      <a:buClr>
        <a:srgbClr val="FFFF00"/>
      </a:buClr>
      <a:buSzPct val="80000"/>
      <a:buFont typeface="Wingdings" pitchFamily="2" charset="2"/>
      <a:defRPr kumimoji="1" sz="2800" kern="1200">
        <a:solidFill>
          <a:schemeClr val="tx1"/>
        </a:solidFill>
        <a:latin typeface="Arial" charset="0"/>
        <a:ea typeface="+mn-ea"/>
        <a:cs typeface="+mn-cs"/>
      </a:defRPr>
    </a:lvl3pPr>
    <a:lvl4pPr marL="1371600" algn="ctr" rtl="0" eaLnBrk="0" fontAlgn="base" hangingPunct="0">
      <a:spcBef>
        <a:spcPct val="20000"/>
      </a:spcBef>
      <a:spcAft>
        <a:spcPct val="0"/>
      </a:spcAft>
      <a:buClr>
        <a:srgbClr val="FFFF00"/>
      </a:buClr>
      <a:buSzPct val="80000"/>
      <a:buFont typeface="Wingdings" pitchFamily="2" charset="2"/>
      <a:defRPr kumimoji="1" sz="2800" kern="1200">
        <a:solidFill>
          <a:schemeClr val="tx1"/>
        </a:solidFill>
        <a:latin typeface="Arial" charset="0"/>
        <a:ea typeface="+mn-ea"/>
        <a:cs typeface="+mn-cs"/>
      </a:defRPr>
    </a:lvl4pPr>
    <a:lvl5pPr marL="1828800" algn="ctr" rtl="0" eaLnBrk="0" fontAlgn="base" hangingPunct="0">
      <a:spcBef>
        <a:spcPct val="20000"/>
      </a:spcBef>
      <a:spcAft>
        <a:spcPct val="0"/>
      </a:spcAft>
      <a:buClr>
        <a:srgbClr val="FFFF00"/>
      </a:buClr>
      <a:buSzPct val="80000"/>
      <a:buFont typeface="Wingdings" pitchFamily="2" charset="2"/>
      <a:defRPr kumimoji="1" sz="2800" kern="1200">
        <a:solidFill>
          <a:schemeClr val="tx1"/>
        </a:solidFill>
        <a:latin typeface="Arial" charset="0"/>
        <a:ea typeface="+mn-ea"/>
        <a:cs typeface="+mn-cs"/>
      </a:defRPr>
    </a:lvl5pPr>
    <a:lvl6pPr marL="2286000" algn="l" defTabSz="914400" rtl="0" eaLnBrk="1" latinLnBrk="0" hangingPunct="1">
      <a:defRPr kumimoji="1" sz="2800" kern="1200">
        <a:solidFill>
          <a:schemeClr val="tx1"/>
        </a:solidFill>
        <a:latin typeface="Arial" charset="0"/>
        <a:ea typeface="+mn-ea"/>
        <a:cs typeface="+mn-cs"/>
      </a:defRPr>
    </a:lvl6pPr>
    <a:lvl7pPr marL="2743200" algn="l" defTabSz="914400" rtl="0" eaLnBrk="1" latinLnBrk="0" hangingPunct="1">
      <a:defRPr kumimoji="1" sz="2800" kern="1200">
        <a:solidFill>
          <a:schemeClr val="tx1"/>
        </a:solidFill>
        <a:latin typeface="Arial" charset="0"/>
        <a:ea typeface="+mn-ea"/>
        <a:cs typeface="+mn-cs"/>
      </a:defRPr>
    </a:lvl7pPr>
    <a:lvl8pPr marL="3200400" algn="l" defTabSz="914400" rtl="0" eaLnBrk="1" latinLnBrk="0" hangingPunct="1">
      <a:defRPr kumimoji="1" sz="2800" kern="1200">
        <a:solidFill>
          <a:schemeClr val="tx1"/>
        </a:solidFill>
        <a:latin typeface="Arial" charset="0"/>
        <a:ea typeface="+mn-ea"/>
        <a:cs typeface="+mn-cs"/>
      </a:defRPr>
    </a:lvl8pPr>
    <a:lvl9pPr marL="3657600" algn="l" defTabSz="914400" rtl="0" eaLnBrk="1" latinLnBrk="0" hangingPunct="1">
      <a:defRPr kumimoji="1"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CC9900"/>
    <a:srgbClr val="996600"/>
    <a:srgbClr val="333333"/>
    <a:srgbClr val="FFFF00"/>
    <a:srgbClr val="FFFF66"/>
    <a:srgbClr val="00CC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132" autoAdjust="0"/>
    <p:restoredTop sz="85006" autoAdjust="0"/>
  </p:normalViewPr>
  <p:slideViewPr>
    <p:cSldViewPr>
      <p:cViewPr varScale="1">
        <p:scale>
          <a:sx n="77" d="100"/>
          <a:sy n="77" d="100"/>
        </p:scale>
        <p:origin x="-1380"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1"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buClrTx/>
              <a:buSzTx/>
              <a:buFontTx/>
              <a:buNone/>
              <a:defRPr kumimoji="0" sz="1200" smtClean="0"/>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kumimoji="0" sz="1200" smtClean="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buClrTx/>
              <a:buSzTx/>
              <a:buFontTx/>
              <a:buNone/>
              <a:defRPr kumimoji="0" sz="1200" smtClean="0"/>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kumimoji="0" sz="1200" smtClean="0"/>
            </a:lvl1pPr>
          </a:lstStyle>
          <a:p>
            <a:pPr>
              <a:defRPr/>
            </a:pPr>
            <a:fld id="{23B47FBC-DD5B-4971-ADCA-DD0307F2061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C89FF37-A30C-4B7B-A589-9B96B657490D}" type="slidenum">
              <a:rPr lang="en-US"/>
              <a:pPr/>
              <a:t>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85829A8-D243-4188-9017-32B846993C08}" type="slidenum">
              <a:rPr lang="en-US"/>
              <a:pPr/>
              <a:t>14</a:t>
            </a:fld>
            <a:endParaRPr lang="en-US"/>
          </a:p>
        </p:txBody>
      </p:sp>
      <p:sp>
        <p:nvSpPr>
          <p:cNvPr id="64515" name="Rectangle 2"/>
          <p:cNvSpPr>
            <a:spLocks noGrp="1" noRot="1" noChangeAspect="1" noChangeArrowheads="1" noTextEdit="1"/>
          </p:cNvSpPr>
          <p:nvPr>
            <p:ph type="sldImg"/>
          </p:nvPr>
        </p:nvSpPr>
        <p:spPr>
          <a:xfrm>
            <a:off x="1158875" y="682625"/>
            <a:ext cx="4541838" cy="3406775"/>
          </a:xfrm>
          <a:ln/>
        </p:spPr>
      </p:sp>
      <p:sp>
        <p:nvSpPr>
          <p:cNvPr id="64516" name="Rectangle 3"/>
          <p:cNvSpPr>
            <a:spLocks noGrp="1" noChangeArrowheads="1"/>
          </p:cNvSpPr>
          <p:nvPr>
            <p:ph type="body" idx="1"/>
          </p:nvPr>
        </p:nvSpPr>
        <p:spPr>
          <a:xfrm>
            <a:off x="914400" y="4316413"/>
            <a:ext cx="5029200" cy="4165600"/>
          </a:xfrm>
          <a:noFill/>
          <a:ln/>
        </p:spPr>
        <p:txBody>
          <a:bodyPr/>
          <a:lstStyle/>
          <a:p>
            <a:pPr eaLnBrk="1" hangingPunct="1"/>
            <a:r>
              <a:rPr lang="en-US" smtClean="0"/>
              <a:t>Examination for goiter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B319362-BEB9-4859-8873-655F0A720557}" type="slidenum">
              <a:rPr lang="en-US"/>
              <a:pPr/>
              <a:t>15</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2786C66-F550-47CE-96FA-9E63FD488FBD}" type="slidenum">
              <a:rPr lang="en-US"/>
              <a:pPr/>
              <a:t>16</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GB" smtClean="0"/>
              <a:t>WHO 2005: “</a:t>
            </a:r>
            <a:r>
              <a:rPr lang="en-US" smtClean="0"/>
              <a:t>Vitamin A deficiency (VAD) is a public health problem in more than 118 countries and affects more than 140-250 million preschool children worldwide.”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EFD7703-2290-4944-8D95-C3952C97D4C4}" type="slidenum">
              <a:rPr lang="en-US"/>
              <a:pPr/>
              <a:t>17</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926B56F-1507-4EA1-A57D-06423F134D8D}" type="slidenum">
              <a:rPr lang="en-US"/>
              <a:pPr/>
              <a:t>18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GB" smtClean="0"/>
              <a:t>WHO 2005: “</a:t>
            </a:r>
            <a:r>
              <a:rPr lang="en-US" smtClean="0"/>
              <a:t>Vitamin A deficiency (VAD) is a public health problem in more than 118 countries and affects more than 140-250 million preschool children worldwide.”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9921DDF-CA88-46E9-8598-3E525AAB8C1E}" type="slidenum">
              <a:rPr lang="en-US"/>
              <a:pPr/>
              <a:t>19</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FA92A-64F7-4F43-8AC6-8BDA6AD7C639}" type="slidenum">
              <a:rPr lang="en-US"/>
              <a:pPr/>
              <a:t>26</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8AADD-E267-42EE-9F1D-6DB466A676E0}" type="slidenum">
              <a:rPr lang="en-US"/>
              <a:pPr/>
              <a:t>29</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latin typeface="Helvetica" pitchFamily="34" charset="0"/>
            </a:endParaRPr>
          </a:p>
          <a:p>
            <a:r>
              <a:rPr lang="en-US">
                <a:latin typeface="Helvetica" pitchFamily="34" charset="0"/>
              </a:rPr>
              <a:t>Effect: 250 million children of pre-school age around the world lack sufficient vitamin A in their diet... of these, 2 million die each year and 350,000 become blind. </a:t>
            </a:r>
          </a:p>
          <a:p>
            <a:r>
              <a:rPr lang="en-US"/>
              <a:t>According to the World Health Organization (WHO), 80% of the blindness today is preventable or treatable. </a:t>
            </a:r>
            <a:r>
              <a:rPr lang="en-US">
                <a:latin typeface="Helvetica" pitchFamily="34" charset="0"/>
              </a:rPr>
              <a:t>Vitamin A deficiency is the leading cause of blindness in children.</a:t>
            </a:r>
          </a:p>
          <a:p>
            <a:r>
              <a:rPr lang="en-US">
                <a:latin typeface="Helvetica" pitchFamily="34" charset="0"/>
              </a:rPr>
              <a:t> </a:t>
            </a:r>
            <a:r>
              <a:rPr lang="en-US"/>
              <a:t>The prevalence of blindness in many parts of the world today is high enough to be classified a public health problem, thus alerting responsive governments of the need to invest in eye health interventions</a:t>
            </a:r>
            <a:endParaRPr lang="en-US">
              <a:latin typeface="Helvetica" pitchFamily="34" charset="0"/>
            </a:endParaRPr>
          </a:p>
          <a:p>
            <a:endParaRPr lang="en-US">
              <a:latin typeface="Helvetica" pitchFamily="34" charset="0"/>
            </a:endParaRPr>
          </a:p>
          <a:p>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2171D0-CC00-411B-983B-0856F1D06018}" type="slidenum">
              <a:rPr lang="en-US"/>
              <a:pPr/>
              <a:t>30</a:t>
            </a:fld>
            <a:endParaRPr lang="en-US"/>
          </a:p>
        </p:txBody>
      </p:sp>
      <p:sp>
        <p:nvSpPr>
          <p:cNvPr id="1556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cs typeface="Times New Roman" pitchFamily="18" charset="0"/>
              </a:rPr>
              <a:t>Vitamin A deficiency is associated with blindness and increased severity of infections such as measles and diarrhoeal disease.  The 1995 estimates from the WHO Micronutrient Deficiency Information System database indicate that approximately 2.8 million children under five years old currently exhibit signs of clinical xerophthalmia, and 14 million pre-school children already have some eye damage from vitamin A deficiency.  Blindness would almost certainly have a detrimental effect on children’s development and behaviour, especially where facilities for blind children are lacking.</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55B78-D2E5-42BC-A6A6-D0254BA9E6E0}" type="slidenum">
              <a:rPr lang="en-US"/>
              <a:pPr/>
              <a:t>31</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pPr algn="ctr"/>
            <a:r>
              <a:rPr lang="en-US" i="1">
                <a:solidFill>
                  <a:srgbClr val="008000"/>
                </a:solidFill>
                <a:latin typeface="Arial" charset="0"/>
                <a:cs typeface="Arial" charset="0"/>
              </a:rPr>
              <a:t>The left femur has extensive lateral bowing in its distal two-thirds with wide splaying of its distal end. The right femur is deformed in the same way, but less so. The left tibia and fibula are also much deformed, being bowed laterally from just below the head. The right tibia and fibula are somewhat less affected although also deformed. It is likely that this child was an early sufferer of rickets.</a:t>
            </a:r>
          </a:p>
          <a:p>
            <a:pPr algn="ctr"/>
            <a:r>
              <a:rPr lang="en-US" i="1">
                <a:solidFill>
                  <a:srgbClr val="008000"/>
                </a:solidFill>
                <a:latin typeface="Arial" charset="0"/>
                <a:cs typeface="Arial" charset="0"/>
              </a:rPr>
              <a:t>Rickets is the result of vitamin D deficiency and is more common in post-medieval and early modern urban industrial populations. The avitaminosis may be attributable to malnutrition, but is also linked with lack of exposure to sunlight. Disease may be a contributory factor, and in this case there were other pathological changes which may indicate an infection or inflammation of the bone.</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A1FDC78-12A9-4C61-B459-41EE44C8B774}" type="slidenum">
              <a:rPr lang="en-US"/>
              <a:pPr/>
              <a:t>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685800" y="4343400"/>
            <a:ext cx="5487988" cy="4114800"/>
          </a:xfrm>
          <a:noFill/>
          <a:ln/>
        </p:spPr>
        <p:txBody>
          <a:bodyPr/>
          <a:lstStyle/>
          <a:p>
            <a:pPr eaLnBrk="1" hangingPunct="1"/>
            <a:r>
              <a:rPr lang="en-US" smtClean="0"/>
              <a:t>Iron deficiency is the most common cause of anemia and most common preventable nutritional deficiency.</a:t>
            </a: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62A3BF7-3936-4903-BC31-61A231691C00}" type="slidenum">
              <a:rPr lang="en-US"/>
              <a:pPr/>
              <a:t>33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838B331-CC78-4CB3-89E2-24506EDDEAD5}" type="slidenum">
              <a:rPr lang="en-US"/>
              <a:pPr/>
              <a:t>34</a:t>
            </a:fld>
            <a:endParaRPr lang="en-US"/>
          </a:p>
        </p:txBody>
      </p:sp>
      <p:sp>
        <p:nvSpPr>
          <p:cNvPr id="54275"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54276" name="Rectangle 3"/>
          <p:cNvSpPr>
            <a:spLocks noGrp="1" noChangeArrowheads="1"/>
          </p:cNvSpPr>
          <p:nvPr>
            <p:ph type="body" idx="1"/>
          </p:nvPr>
        </p:nvSpPr>
        <p:spPr>
          <a:xfrm>
            <a:off x="914400" y="4343400"/>
            <a:ext cx="5029200" cy="4114800"/>
          </a:xfrm>
          <a:noFill/>
          <a:ln/>
        </p:spPr>
        <p:txBody>
          <a:bodyPr lIns="92075" tIns="46037" rIns="92075" bIns="46037"/>
          <a:lstStyle/>
          <a:p>
            <a:pPr eaLnBrk="1" hangingPunct="1"/>
            <a:r>
              <a:rPr lang="en-US" b="1" i="1" smtClean="0"/>
              <a:t>When we refer to micronutirent deficiencies, which ones are we actually referring to? </a:t>
            </a:r>
          </a:p>
          <a:p>
            <a:pPr eaLnBrk="1" hangingPunct="1"/>
            <a:r>
              <a:rPr lang="en-US" smtClean="0"/>
              <a:t>All micronutrients are important for growth, health and development.  </a:t>
            </a:r>
          </a:p>
          <a:p>
            <a:pPr eaLnBrk="1" hangingPunct="1"/>
            <a:endParaRPr lang="en-US" smtClean="0"/>
          </a:p>
          <a:p>
            <a:pPr eaLnBrk="1" hangingPunct="1"/>
            <a:r>
              <a:rPr lang="en-US" b="1" i="1" smtClean="0"/>
              <a:t>But what do these three micronutrients, highlighted in white,  have in common…</a:t>
            </a:r>
          </a:p>
          <a:p>
            <a:pPr eaLnBrk="1" hangingPunct="1"/>
            <a:r>
              <a:rPr lang="en-US" smtClean="0"/>
              <a:t>These are endemic almost throughout the world including in most emergency-affected populations. The lack of access to these three micronutrients contribute the three MDDs of most public health significance.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616A07A-97B7-4402-A985-0671DB0EDC27}" type="slidenum">
              <a:rPr lang="en-US"/>
              <a:pPr/>
              <a:t>36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GB" smtClean="0"/>
              <a:t>WHO 2005: “</a:t>
            </a:r>
            <a:r>
              <a:rPr lang="en-US" smtClean="0"/>
              <a:t>Vitamin A deficiency (VAD) is a public health problem in more than 118 countries and affects more than 140-250 million preschool children worldwide.”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6FCE7D0-2B6C-48BA-BFE2-79884A8EC41C}" type="slidenum">
              <a:rPr lang="en-US"/>
              <a:pPr/>
              <a:t>37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GB" smtClean="0"/>
              <a:t>WHO classification through various stages. </a:t>
            </a: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A1E456B-A8F2-4AA8-BD46-9A90EDF17CF8}" type="slidenum">
              <a:rPr lang="en-US"/>
              <a:pPr/>
              <a:t>44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Dry blood spot cards need to be prepared and stored properly. If they are not processed properly it will not be possible to analyze them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E5B057D-9650-4334-A31D-DCBD29177BA1}" type="slidenum">
              <a:rPr lang="en-US"/>
              <a:pPr/>
              <a:t>46</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DF05766-FDE7-450A-AA2F-84860C887633}" type="slidenum">
              <a:rPr lang="en-US"/>
              <a:pPr/>
              <a:t>47</a:t>
            </a:fld>
            <a:endParaRPr lang="en-US"/>
          </a:p>
        </p:txBody>
      </p:sp>
      <p:sp>
        <p:nvSpPr>
          <p:cNvPr id="73731"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73732" name="Rectangle 3"/>
          <p:cNvSpPr>
            <a:spLocks noGrp="1" noChangeArrowheads="1"/>
          </p:cNvSpPr>
          <p:nvPr>
            <p:ph type="body" idx="1"/>
          </p:nvPr>
        </p:nvSpPr>
        <p:spPr>
          <a:xfrm>
            <a:off x="914400" y="4343400"/>
            <a:ext cx="5029200" cy="4114800"/>
          </a:xfrm>
          <a:noFill/>
          <a:ln/>
        </p:spPr>
        <p:txBody>
          <a:bodyPr lIns="92075" tIns="46037" rIns="92075" bIns="46037"/>
          <a:lstStyle/>
          <a:p>
            <a:pPr eaLnBrk="1" hangingPunct="1"/>
            <a:r>
              <a:rPr lang="en-US" b="1" i="1" smtClean="0"/>
              <a:t>What do these micronutrients, highlighted in red, have in common?</a:t>
            </a:r>
          </a:p>
          <a:p>
            <a:pPr eaLnBrk="1" hangingPunct="1"/>
            <a:r>
              <a:rPr lang="en-US" smtClean="0"/>
              <a:t>These three MDDs are characteristic of emergency affected populations. Deficiencies of these three rarely occur in stable populations or  non-emergency affected populations. </a:t>
            </a:r>
          </a:p>
          <a:p>
            <a:pPr eaLnBrk="1" hangingPunct="1"/>
            <a:r>
              <a:rPr lang="en-US" smtClean="0"/>
              <a:t>In this context, we will now discuss the specific reasons and risk factors associated with the diseases associated with deficiencies in these three micronutrients.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1F32FCF-21D6-4B68-9EFB-6162F9552E7D}" type="slidenum">
              <a:rPr lang="en-US"/>
              <a:pPr/>
              <a:t>50</a:t>
            </a:fld>
            <a:endParaRPr lang="en-US"/>
          </a:p>
        </p:txBody>
      </p:sp>
      <p:sp>
        <p:nvSpPr>
          <p:cNvPr id="74755" name="Rectangle 2"/>
          <p:cNvSpPr>
            <a:spLocks noGrp="1" noRot="1" noChangeAspect="1" noChangeArrowheads="1" noTextEdit="1"/>
          </p:cNvSpPr>
          <p:nvPr>
            <p:ph type="sldImg"/>
          </p:nvPr>
        </p:nvSpPr>
        <p:spPr>
          <a:xfrm>
            <a:off x="1143000" y="685800"/>
            <a:ext cx="4573588" cy="3430588"/>
          </a:xfrm>
          <a:ln/>
        </p:spPr>
      </p:sp>
      <p:sp>
        <p:nvSpPr>
          <p:cNvPr id="74756" name="Rectangle 3"/>
          <p:cNvSpPr>
            <a:spLocks noGrp="1" noChangeArrowheads="1"/>
          </p:cNvSpPr>
          <p:nvPr>
            <p:ph type="body" idx="1"/>
          </p:nvPr>
        </p:nvSpPr>
        <p:spPr>
          <a:xfrm>
            <a:off x="914400" y="4343400"/>
            <a:ext cx="5029200" cy="4114800"/>
          </a:xfrm>
          <a:noFill/>
          <a:ln/>
        </p:spPr>
        <p:txBody>
          <a:bodyPr/>
          <a:lstStyle/>
          <a:p>
            <a:pPr eaLnBrk="1" hangingPunct="1"/>
            <a:r>
              <a:rPr lang="en-US" smtClean="0"/>
              <a:t>Scurvy – Perifollicular hemorrhages</a:t>
            </a:r>
          </a:p>
          <a:p>
            <a:pPr eaLnBrk="1" hangingPunct="1"/>
            <a:endParaRPr lang="en-US" smtClean="0"/>
          </a:p>
          <a:p>
            <a:pPr eaLnBrk="1" hangingPunct="1"/>
            <a:r>
              <a:rPr lang="en-US" smtClean="0"/>
              <a:t>Two photos show that accurate diagnosis of MDDs are very difficult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5A5E797-8C5D-480D-9CD1-7FBF32DFF68D}" type="slidenum">
              <a:rPr lang="en-US"/>
              <a:pPr/>
              <a:t>60</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GB" dirty="0" smtClean="0"/>
          </a:p>
          <a:p>
            <a:pPr eaLnBrk="1" hangingPunct="1"/>
            <a:endParaRPr lang="en-GB"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5BBEA2A-59C0-467C-9C4A-480709A44BA9}" type="slidenum">
              <a:rPr lang="en-US"/>
              <a:pPr/>
              <a:t>61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BDB3E15-CDC6-4F50-8765-B5A9755330B1}" type="slidenum">
              <a:rPr lang="en-US"/>
              <a:pPr/>
              <a:t>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85800" y="4343400"/>
            <a:ext cx="5487988" cy="4114800"/>
          </a:xfrm>
          <a:noFill/>
          <a:ln/>
        </p:spPr>
        <p:txBody>
          <a:bodyPr/>
          <a:lstStyle/>
          <a:p>
            <a:pPr eaLnBrk="1" hangingPunct="1"/>
            <a:r>
              <a:rPr lang="en-US" smtClean="0"/>
              <a:t>WHO recommends blanket supplementation to all children 6-24mo where anemia prevalence &gt;20-30%</a:t>
            </a:r>
          </a:p>
          <a:p>
            <a:pPr eaLnBrk="1" hangingPunct="1"/>
            <a:r>
              <a:rPr lang="en-US" smtClean="0"/>
              <a:t>Require 0.8mg of bioavailable iron/day </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492EEA2-87E6-4D8D-B0B3-9AB3E3522DCF}" type="slidenum">
              <a:rPr lang="en-US"/>
              <a:pPr/>
              <a:t>6</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AC6C6BC-F802-4B92-BFCD-42C739C69ADB}" type="slidenum">
              <a:rPr lang="en-US"/>
              <a:pPr/>
              <a:t>7</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685800" y="4343400"/>
            <a:ext cx="5487988" cy="4114800"/>
          </a:xfrm>
          <a:noFill/>
          <a:ln/>
        </p:spPr>
        <p:txBody>
          <a:bodyPr/>
          <a:lstStyle/>
          <a:p>
            <a:pPr eaLnBrk="1" hangingPunct="1"/>
            <a:r>
              <a:rPr lang="en-US" smtClean="0"/>
              <a:t>WHO recommends blanket supplementation to all children 6-24mo where anemia prevalence &gt;20-30%</a:t>
            </a:r>
          </a:p>
          <a:p>
            <a:pPr eaLnBrk="1" hangingPunct="1"/>
            <a:r>
              <a:rPr lang="en-US" smtClean="0"/>
              <a:t>Require 0.8mg of bioavailable iron/day (BM only provides 0.4mg).</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85D6F5E-A53B-4F95-820F-BE852B86CED7}" type="slidenum">
              <a:rPr lang="en-US"/>
              <a:pPr/>
              <a:t>9</a:t>
            </a:fld>
            <a:endParaRPr lang="en-US"/>
          </a:p>
        </p:txBody>
      </p:sp>
      <p:sp>
        <p:nvSpPr>
          <p:cNvPr id="60419" name="Rectangle 2"/>
          <p:cNvSpPr>
            <a:spLocks noGrp="1" noRot="1" noChangeAspect="1" noChangeArrowheads="1" noTextEdit="1"/>
          </p:cNvSpPr>
          <p:nvPr>
            <p:ph type="sldImg"/>
          </p:nvPr>
        </p:nvSpPr>
        <p:spPr>
          <a:xfrm>
            <a:off x="1154113" y="701675"/>
            <a:ext cx="4586287" cy="3440113"/>
          </a:xfrm>
          <a:ln/>
        </p:spPr>
      </p:sp>
      <p:sp>
        <p:nvSpPr>
          <p:cNvPr id="60420" name="Rectangle 3"/>
          <p:cNvSpPr>
            <a:spLocks noGrp="1" noChangeArrowheads="1"/>
          </p:cNvSpPr>
          <p:nvPr>
            <p:ph type="body" idx="1"/>
          </p:nvPr>
        </p:nvSpPr>
        <p:spPr>
          <a:xfrm>
            <a:off x="939800" y="4352925"/>
            <a:ext cx="5014913" cy="4140200"/>
          </a:xfrm>
          <a:noFill/>
          <a:ln/>
        </p:spPr>
        <p:txBody>
          <a:bodyPr/>
          <a:lstStyle/>
          <a:p>
            <a:pPr eaLnBrk="1" hangingPunct="1"/>
            <a:r>
              <a:rPr lang="en-US" smtClean="0"/>
              <a:t>Even mild IDD can reduce IQ by 13.5 points!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C1B016B-1B3A-407F-A68B-CAFA38160BF1}" type="slidenum">
              <a:rPr lang="en-US"/>
              <a:pPr/>
              <a:t>11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1813"/>
            <a:ext cx="5029200" cy="4116387"/>
          </a:xfrm>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9FCCAC5-BF24-4EA7-8C6B-9F419ED41423}" type="slidenum">
              <a:rPr lang="en-US"/>
              <a:pPr/>
              <a:t>12</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Various methods are available for testing the iodine content of salt.  The “goal standard” for detecting iodine content in salt is the titration method.  However, titration requires skilled laboratory personnel and is time-consuming and costly, so it is not recommended for routine monitoring purposes.  Prior studies have shown that rapid salt kits are suitable and appropriate to accurately distinguish between iodized and non-iodized salt.  Rapid kits are field-friendly, inexpensive, and sensitive, so UNICEF recommends them for qualitative assessment of salt iodization in household surveys or spot checks of food quality.  The WYD Iodine Checker, which uses a single wavelength </a:t>
            </a:r>
            <a:r>
              <a:rPr lang="en-US" dirty="0" err="1" smtClean="0"/>
              <a:t>spectrophotomometer</a:t>
            </a:r>
            <a:r>
              <a:rPr lang="en-US" dirty="0" smtClean="0"/>
              <a:t> to measure the iodine level in salt based on the absorption of the iodine-starch blue compound, has been shown to be highly precise, accurate, and sensitive when compared to the titration method.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6E70C74-20F3-4E29-B17D-BD7FCFF09572}" type="slidenum">
              <a:rPr lang="en-US"/>
              <a:pPr/>
              <a:t>13</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This picture shows a field worker testing salt for the presence of iodine using the MBA rapid salt test kit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24863"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752600"/>
            <a:ext cx="8534400" cy="48768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24863"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752600"/>
            <a:ext cx="4191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26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672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24863"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752600"/>
            <a:ext cx="4191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191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24863"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752600"/>
            <a:ext cx="4191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752600"/>
            <a:ext cx="4191000" cy="4876800"/>
          </a:xfrm>
        </p:spPr>
        <p:txBody>
          <a:bodyPr/>
          <a:lstStyle/>
          <a:p>
            <a:pPr lvl="0"/>
            <a:endParaRPr lang="en-US" noProof="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24863" cy="1219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04800" y="1752600"/>
            <a:ext cx="4191000" cy="4876800"/>
          </a:xfrm>
        </p:spPr>
        <p:txBody>
          <a:bodyPr/>
          <a:lstStyle/>
          <a:p>
            <a:pPr lvl="0"/>
            <a:endParaRPr lang="en-US" noProof="0" smtClean="0"/>
          </a:p>
        </p:txBody>
      </p:sp>
      <p:sp>
        <p:nvSpPr>
          <p:cNvPr id="4" name="Text Placeholder 3"/>
          <p:cNvSpPr>
            <a:spLocks noGrp="1"/>
          </p:cNvSpPr>
          <p:nvPr>
            <p:ph type="body" sz="half" idx="2"/>
          </p:nvPr>
        </p:nvSpPr>
        <p:spPr>
          <a:xfrm>
            <a:off x="4648200" y="1752600"/>
            <a:ext cx="4191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028700"/>
            <a:ext cx="8382000" cy="4800600"/>
          </a:xfrm>
        </p:spPr>
        <p:txBody>
          <a:bodyPr/>
          <a:lstStyle/>
          <a:p>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F4737810-E7F3-4503-A745-476E4E14304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7526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rgbClr val="0000CC"/>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304800" y="1752600"/>
            <a:ext cx="85344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5" name="Rectangle 3"/>
          <p:cNvSpPr>
            <a:spLocks noGrp="1" noChangeArrowheads="1"/>
          </p:cNvSpPr>
          <p:nvPr>
            <p:ph type="title"/>
          </p:nvPr>
        </p:nvSpPr>
        <p:spPr bwMode="auto">
          <a:xfrm>
            <a:off x="304800" y="152400"/>
            <a:ext cx="8424863"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60772" name="AutoShape 4"/>
          <p:cNvSpPr>
            <a:spLocks noChangeArrowheads="1"/>
          </p:cNvSpPr>
          <p:nvPr/>
        </p:nvSpPr>
        <p:spPr bwMode="auto">
          <a:xfrm flipV="1">
            <a:off x="0" y="1447800"/>
            <a:ext cx="9144000" cy="182563"/>
          </a:xfrm>
          <a:prstGeom prst="roundRect">
            <a:avLst>
              <a:gd name="adj" fmla="val 0"/>
            </a:avLst>
          </a:prstGeom>
          <a:gradFill rotWithShape="0">
            <a:gsLst>
              <a:gs pos="0">
                <a:srgbClr val="0000CC"/>
              </a:gs>
              <a:gs pos="100000">
                <a:schemeClr val="bg2"/>
              </a:gs>
            </a:gsLst>
            <a:lin ang="0" scaled="1"/>
          </a:gradFill>
          <a:ln w="9525">
            <a:noFill/>
            <a:round/>
            <a:headEnd/>
            <a:tailEnd/>
          </a:ln>
          <a:effectLst/>
        </p:spPr>
        <p:txBody>
          <a:bodyPr wrap="none" anchor="ctr"/>
          <a:lstStyle/>
          <a:p>
            <a:pPr>
              <a:defRPr/>
            </a:pPr>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txStyles>
    <p:titleStyle>
      <a:lvl1pPr algn="l" rtl="0" eaLnBrk="0" fontAlgn="base" hangingPunct="0">
        <a:lnSpc>
          <a:spcPct val="90000"/>
        </a:lnSpc>
        <a:spcBef>
          <a:spcPct val="0"/>
        </a:spcBef>
        <a:spcAft>
          <a:spcPct val="0"/>
        </a:spcAft>
        <a:defRPr kumimoji="1" sz="3800" b="1">
          <a:solidFill>
            <a:srgbClr val="FFFF00"/>
          </a:solidFill>
          <a:latin typeface="+mj-lt"/>
          <a:ea typeface="+mj-ea"/>
          <a:cs typeface="+mj-cs"/>
        </a:defRPr>
      </a:lvl1pPr>
      <a:lvl2pPr algn="l" rtl="0" eaLnBrk="0" fontAlgn="base" hangingPunct="0">
        <a:lnSpc>
          <a:spcPct val="90000"/>
        </a:lnSpc>
        <a:spcBef>
          <a:spcPct val="0"/>
        </a:spcBef>
        <a:spcAft>
          <a:spcPct val="0"/>
        </a:spcAft>
        <a:defRPr kumimoji="1" sz="3800" b="1">
          <a:solidFill>
            <a:srgbClr val="FFFF00"/>
          </a:solidFill>
          <a:latin typeface="Arial" charset="0"/>
        </a:defRPr>
      </a:lvl2pPr>
      <a:lvl3pPr algn="l" rtl="0" eaLnBrk="0" fontAlgn="base" hangingPunct="0">
        <a:lnSpc>
          <a:spcPct val="90000"/>
        </a:lnSpc>
        <a:spcBef>
          <a:spcPct val="0"/>
        </a:spcBef>
        <a:spcAft>
          <a:spcPct val="0"/>
        </a:spcAft>
        <a:defRPr kumimoji="1" sz="3800" b="1">
          <a:solidFill>
            <a:srgbClr val="FFFF00"/>
          </a:solidFill>
          <a:latin typeface="Arial" charset="0"/>
        </a:defRPr>
      </a:lvl3pPr>
      <a:lvl4pPr algn="l" rtl="0" eaLnBrk="0" fontAlgn="base" hangingPunct="0">
        <a:lnSpc>
          <a:spcPct val="90000"/>
        </a:lnSpc>
        <a:spcBef>
          <a:spcPct val="0"/>
        </a:spcBef>
        <a:spcAft>
          <a:spcPct val="0"/>
        </a:spcAft>
        <a:defRPr kumimoji="1" sz="3800" b="1">
          <a:solidFill>
            <a:srgbClr val="FFFF00"/>
          </a:solidFill>
          <a:latin typeface="Arial" charset="0"/>
        </a:defRPr>
      </a:lvl4pPr>
      <a:lvl5pPr algn="l" rtl="0" eaLnBrk="0" fontAlgn="base" hangingPunct="0">
        <a:lnSpc>
          <a:spcPct val="90000"/>
        </a:lnSpc>
        <a:spcBef>
          <a:spcPct val="0"/>
        </a:spcBef>
        <a:spcAft>
          <a:spcPct val="0"/>
        </a:spcAft>
        <a:defRPr kumimoji="1" sz="3800" b="1">
          <a:solidFill>
            <a:srgbClr val="FFFF00"/>
          </a:solidFill>
          <a:latin typeface="Arial" charset="0"/>
        </a:defRPr>
      </a:lvl5pPr>
      <a:lvl6pPr marL="457200" algn="l" rtl="0" eaLnBrk="0" fontAlgn="base" hangingPunct="0">
        <a:lnSpc>
          <a:spcPct val="90000"/>
        </a:lnSpc>
        <a:spcBef>
          <a:spcPct val="0"/>
        </a:spcBef>
        <a:spcAft>
          <a:spcPct val="0"/>
        </a:spcAft>
        <a:defRPr kumimoji="1" sz="3800" b="1">
          <a:solidFill>
            <a:srgbClr val="FFFF00"/>
          </a:solidFill>
          <a:latin typeface="Arial" charset="0"/>
        </a:defRPr>
      </a:lvl6pPr>
      <a:lvl7pPr marL="914400" algn="l" rtl="0" eaLnBrk="0" fontAlgn="base" hangingPunct="0">
        <a:lnSpc>
          <a:spcPct val="90000"/>
        </a:lnSpc>
        <a:spcBef>
          <a:spcPct val="0"/>
        </a:spcBef>
        <a:spcAft>
          <a:spcPct val="0"/>
        </a:spcAft>
        <a:defRPr kumimoji="1" sz="3800" b="1">
          <a:solidFill>
            <a:srgbClr val="FFFF00"/>
          </a:solidFill>
          <a:latin typeface="Arial" charset="0"/>
        </a:defRPr>
      </a:lvl7pPr>
      <a:lvl8pPr marL="1371600" algn="l" rtl="0" eaLnBrk="0" fontAlgn="base" hangingPunct="0">
        <a:lnSpc>
          <a:spcPct val="90000"/>
        </a:lnSpc>
        <a:spcBef>
          <a:spcPct val="0"/>
        </a:spcBef>
        <a:spcAft>
          <a:spcPct val="0"/>
        </a:spcAft>
        <a:defRPr kumimoji="1" sz="3800" b="1">
          <a:solidFill>
            <a:srgbClr val="FFFF00"/>
          </a:solidFill>
          <a:latin typeface="Arial" charset="0"/>
        </a:defRPr>
      </a:lvl8pPr>
      <a:lvl9pPr marL="1828800" algn="l" rtl="0" eaLnBrk="0" fontAlgn="base" hangingPunct="0">
        <a:lnSpc>
          <a:spcPct val="90000"/>
        </a:lnSpc>
        <a:spcBef>
          <a:spcPct val="0"/>
        </a:spcBef>
        <a:spcAft>
          <a:spcPct val="0"/>
        </a:spcAft>
        <a:defRPr kumimoji="1" sz="3800" b="1">
          <a:solidFill>
            <a:srgbClr val="FFFF00"/>
          </a:solidFill>
          <a:latin typeface="Arial" charset="0"/>
        </a:defRPr>
      </a:lvl9pPr>
    </p:titleStyle>
    <p:bodyStyle>
      <a:lvl1pPr marL="342900" indent="-342900" algn="l" rtl="0" eaLnBrk="0" fontAlgn="base" hangingPunct="0">
        <a:spcBef>
          <a:spcPct val="20000"/>
        </a:spcBef>
        <a:spcAft>
          <a:spcPct val="0"/>
        </a:spcAft>
        <a:buClr>
          <a:srgbClr val="FFFF00"/>
        </a:buClr>
        <a:buSzPct val="80000"/>
        <a:buFont typeface="Wingdings" pitchFamily="2" charset="2"/>
        <a:buChar char="Ø"/>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FF00"/>
        </a:buClr>
        <a:buSzPct val="130000"/>
        <a:buChar char="•"/>
        <a:defRPr kumimoji="1" sz="2700">
          <a:solidFill>
            <a:schemeClr val="tx1"/>
          </a:solidFill>
          <a:latin typeface="+mn-lt"/>
        </a:defRPr>
      </a:lvl2pPr>
      <a:lvl3pPr marL="1143000" indent="-228600" algn="l" rtl="0" eaLnBrk="0" fontAlgn="base" hangingPunct="0">
        <a:spcBef>
          <a:spcPct val="20000"/>
        </a:spcBef>
        <a:spcAft>
          <a:spcPct val="0"/>
        </a:spcAft>
        <a:buClr>
          <a:srgbClr val="FFFF00"/>
        </a:buClr>
        <a:buSzPct val="75000"/>
        <a:buChar char="•"/>
        <a:defRPr kumimoji="1" sz="2600">
          <a:solidFill>
            <a:schemeClr val="tx1"/>
          </a:solidFill>
          <a:latin typeface="+mn-lt"/>
        </a:defRPr>
      </a:lvl3pPr>
      <a:lvl4pPr marL="1600200" indent="-228600" algn="l" rtl="0" eaLnBrk="0" fontAlgn="base" hangingPunct="0">
        <a:spcBef>
          <a:spcPct val="20000"/>
        </a:spcBef>
        <a:spcAft>
          <a:spcPct val="0"/>
        </a:spcAft>
        <a:buClr>
          <a:srgbClr val="FFFF00"/>
        </a:buClr>
        <a:buSzPct val="60000"/>
        <a:buChar char="–"/>
        <a:defRPr kumimoji="1" sz="2500">
          <a:solidFill>
            <a:schemeClr val="tx1"/>
          </a:solidFill>
          <a:latin typeface="+mn-lt"/>
        </a:defRPr>
      </a:lvl4pPr>
      <a:lvl5pPr marL="2057400" indent="-228600" algn="l" rtl="0" eaLnBrk="0" fontAlgn="base" hangingPunct="0">
        <a:spcBef>
          <a:spcPct val="20000"/>
        </a:spcBef>
        <a:spcAft>
          <a:spcPct val="0"/>
        </a:spcAft>
        <a:buClr>
          <a:srgbClr val="FFFF00"/>
        </a:buClr>
        <a:buSzPct val="35000"/>
        <a:buFont typeface="Wingdings" pitchFamily="2" charset="2"/>
        <a:buChar char="l"/>
        <a:defRPr kumimoji="1" sz="2400">
          <a:solidFill>
            <a:schemeClr val="tx1"/>
          </a:solidFill>
          <a:latin typeface="+mn-lt"/>
        </a:defRPr>
      </a:lvl5pPr>
      <a:lvl6pPr marL="2514600" indent="-228600" algn="l" rtl="0" eaLnBrk="0" fontAlgn="base" hangingPunct="0">
        <a:spcBef>
          <a:spcPct val="20000"/>
        </a:spcBef>
        <a:spcAft>
          <a:spcPct val="0"/>
        </a:spcAft>
        <a:buClr>
          <a:srgbClr val="FFFF00"/>
        </a:buClr>
        <a:buSzPct val="35000"/>
        <a:buFont typeface="Wingdings" pitchFamily="2" charset="2"/>
        <a:buChar char="l"/>
        <a:defRPr kumimoji="1" sz="2400">
          <a:solidFill>
            <a:schemeClr val="tx1"/>
          </a:solidFill>
          <a:latin typeface="+mn-lt"/>
        </a:defRPr>
      </a:lvl6pPr>
      <a:lvl7pPr marL="2971800" indent="-228600" algn="l" rtl="0" eaLnBrk="0" fontAlgn="base" hangingPunct="0">
        <a:spcBef>
          <a:spcPct val="20000"/>
        </a:spcBef>
        <a:spcAft>
          <a:spcPct val="0"/>
        </a:spcAft>
        <a:buClr>
          <a:srgbClr val="FFFF00"/>
        </a:buClr>
        <a:buSzPct val="35000"/>
        <a:buFont typeface="Wingdings" pitchFamily="2" charset="2"/>
        <a:buChar char="l"/>
        <a:defRPr kumimoji="1" sz="2400">
          <a:solidFill>
            <a:schemeClr val="tx1"/>
          </a:solidFill>
          <a:latin typeface="+mn-lt"/>
        </a:defRPr>
      </a:lvl7pPr>
      <a:lvl8pPr marL="3429000" indent="-228600" algn="l" rtl="0" eaLnBrk="0" fontAlgn="base" hangingPunct="0">
        <a:spcBef>
          <a:spcPct val="20000"/>
        </a:spcBef>
        <a:spcAft>
          <a:spcPct val="0"/>
        </a:spcAft>
        <a:buClr>
          <a:srgbClr val="FFFF00"/>
        </a:buClr>
        <a:buSzPct val="35000"/>
        <a:buFont typeface="Wingdings" pitchFamily="2" charset="2"/>
        <a:buChar char="l"/>
        <a:defRPr kumimoji="1" sz="2400">
          <a:solidFill>
            <a:schemeClr val="tx1"/>
          </a:solidFill>
          <a:latin typeface="+mn-lt"/>
        </a:defRPr>
      </a:lvl8pPr>
      <a:lvl9pPr marL="3886200" indent="-228600" algn="l" rtl="0" eaLnBrk="0" fontAlgn="base" hangingPunct="0">
        <a:spcBef>
          <a:spcPct val="20000"/>
        </a:spcBef>
        <a:spcAft>
          <a:spcPct val="0"/>
        </a:spcAft>
        <a:buClr>
          <a:srgbClr val="FFFF00"/>
        </a:buClr>
        <a:buSzPct val="35000"/>
        <a:buFont typeface="Wingdings" pitchFamily="2" charset="2"/>
        <a:buChar char="l"/>
        <a:defRPr kumimoji="1"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Skin"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en.wikipedia.org/wiki/Diarrhea"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video" Target="file:///C:\Program%20Files\Dazzle%20DVC%20USB\Media\Clips\Dzl1153.mpg"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file:///C:\Program%20Files\Dazzle%20DVC%20USB\Media\Clips\Dzl83B5.mpg"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4 Major Micronutrient Deficiencies</a:t>
            </a:r>
          </a:p>
        </p:txBody>
      </p:sp>
      <p:sp>
        <p:nvSpPr>
          <p:cNvPr id="9219" name="Rectangle 3"/>
          <p:cNvSpPr>
            <a:spLocks noGrp="1" noChangeArrowheads="1"/>
          </p:cNvSpPr>
          <p:nvPr>
            <p:ph type="body" idx="1"/>
          </p:nvPr>
        </p:nvSpPr>
        <p:spPr>
          <a:xfrm>
            <a:off x="304800" y="1752600"/>
            <a:ext cx="2895600" cy="4876800"/>
          </a:xfrm>
        </p:spPr>
        <p:txBody>
          <a:bodyPr/>
          <a:lstStyle/>
          <a:p>
            <a:pPr>
              <a:lnSpc>
                <a:spcPct val="120000"/>
              </a:lnSpc>
            </a:pPr>
            <a:r>
              <a:rPr lang="en-US" sz="3600" smtClean="0"/>
              <a:t>Iron</a:t>
            </a:r>
          </a:p>
          <a:p>
            <a:pPr>
              <a:lnSpc>
                <a:spcPct val="120000"/>
              </a:lnSpc>
            </a:pPr>
            <a:r>
              <a:rPr lang="en-US" sz="3600" smtClean="0"/>
              <a:t>Iodine</a:t>
            </a:r>
          </a:p>
          <a:p>
            <a:pPr>
              <a:lnSpc>
                <a:spcPct val="120000"/>
              </a:lnSpc>
              <a:buFont typeface="Wingdings" pitchFamily="2" charset="2"/>
              <a:buNone/>
            </a:pPr>
            <a:endParaRPr lang="en-US" sz="2400" smtClean="0"/>
          </a:p>
          <a:p>
            <a:pPr>
              <a:lnSpc>
                <a:spcPct val="120000"/>
              </a:lnSpc>
            </a:pPr>
            <a:r>
              <a:rPr lang="en-US" sz="3600" smtClean="0"/>
              <a:t>Vitamin A</a:t>
            </a:r>
          </a:p>
          <a:p>
            <a:pPr>
              <a:lnSpc>
                <a:spcPct val="120000"/>
              </a:lnSpc>
            </a:pPr>
            <a:r>
              <a:rPr lang="en-US" sz="3600" smtClean="0"/>
              <a:t>Zinc</a:t>
            </a:r>
          </a:p>
        </p:txBody>
      </p:sp>
      <p:sp>
        <p:nvSpPr>
          <p:cNvPr id="40964" name="Rectangle 4"/>
          <p:cNvSpPr>
            <a:spLocks noChangeArrowheads="1"/>
          </p:cNvSpPr>
          <p:nvPr/>
        </p:nvSpPr>
        <p:spPr bwMode="auto">
          <a:xfrm>
            <a:off x="3810000" y="1905000"/>
            <a:ext cx="5105400" cy="4876800"/>
          </a:xfrm>
          <a:prstGeom prst="rect">
            <a:avLst/>
          </a:prstGeom>
          <a:noFill/>
          <a:ln w="9525">
            <a:noFill/>
            <a:miter lim="800000"/>
            <a:headEnd/>
            <a:tailEnd/>
          </a:ln>
        </p:spPr>
        <p:txBody>
          <a:bodyPr lIns="92075" tIns="46038" rIns="92075" bIns="46038"/>
          <a:lstStyle/>
          <a:p>
            <a:pPr marL="342900" indent="-342900" algn="l">
              <a:lnSpc>
                <a:spcPct val="120000"/>
              </a:lnSpc>
            </a:pPr>
            <a:r>
              <a:rPr lang="en-US" sz="3200">
                <a:sym typeface="Wingdings" pitchFamily="2" charset="2"/>
              </a:rPr>
              <a:t> </a:t>
            </a:r>
            <a:r>
              <a:rPr lang="en-US" sz="3200"/>
              <a:t>Anemia</a:t>
            </a:r>
          </a:p>
          <a:p>
            <a:pPr marL="342900" indent="-342900" algn="l">
              <a:lnSpc>
                <a:spcPct val="120000"/>
              </a:lnSpc>
            </a:pPr>
            <a:r>
              <a:rPr lang="en-US" sz="3200">
                <a:sym typeface="Wingdings" pitchFamily="2" charset="2"/>
              </a:rPr>
              <a:t> </a:t>
            </a:r>
            <a:r>
              <a:rPr lang="en-US" sz="3200"/>
              <a:t>Iodine Deficiency Disorders (IDD)</a:t>
            </a:r>
          </a:p>
          <a:p>
            <a:pPr marL="342900" indent="-342900" algn="l">
              <a:lnSpc>
                <a:spcPct val="120000"/>
              </a:lnSpc>
            </a:pPr>
            <a:r>
              <a:rPr lang="en-US" sz="3200">
                <a:sym typeface="Wingdings" pitchFamily="2" charset="2"/>
              </a:rPr>
              <a:t> Xeropthalmia</a:t>
            </a:r>
            <a:endParaRPr lang="en-US" sz="3200"/>
          </a:p>
          <a:p>
            <a:pPr marL="342900" indent="-342900" algn="l">
              <a:lnSpc>
                <a:spcPct val="120000"/>
              </a:lnSpc>
            </a:pPr>
            <a:r>
              <a:rPr lang="en-US" sz="3200">
                <a:sym typeface="Wingdings" pitchFamily="2" charset="2"/>
              </a:rPr>
              <a:t> </a:t>
            </a:r>
            <a:r>
              <a:rPr lang="en-US" sz="3200"/>
              <a:t>Multiple disorders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1+#ppt_w/2"/>
                                          </p:val>
                                        </p:tav>
                                        <p:tav tm="100000">
                                          <p:val>
                                            <p:strVal val="#ppt_x"/>
                                          </p:val>
                                        </p:tav>
                                      </p:tavLst>
                                    </p:anim>
                                    <p:anim calcmode="lin" valueType="num">
                                      <p:cBhvr additive="base">
                                        <p:cTn id="8" dur="500" fill="hold"/>
                                        <p:tgtEl>
                                          <p:spTgt spid="409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p:txBody>
          <a:bodyPr/>
          <a:lstStyle/>
          <a:p>
            <a:r>
              <a:rPr lang="en-GB" smtClean="0"/>
              <a:t>Low iodine level in food</a:t>
            </a:r>
          </a:p>
          <a:p>
            <a:pPr lvl="1"/>
            <a:r>
              <a:rPr lang="en-GB" sz="2800" smtClean="0"/>
              <a:t>products grown on iodine-poor soil </a:t>
            </a:r>
          </a:p>
          <a:p>
            <a:pPr lvl="3"/>
            <a:r>
              <a:rPr lang="en-GB" smtClean="0"/>
              <a:t>erosion, floods</a:t>
            </a:r>
          </a:p>
          <a:p>
            <a:pPr lvl="3"/>
            <a:r>
              <a:rPr lang="en-GB" smtClean="0"/>
              <a:t>mountainous areas</a:t>
            </a:r>
          </a:p>
          <a:p>
            <a:pPr lvl="1"/>
            <a:r>
              <a:rPr lang="en-GB" sz="2800" smtClean="0"/>
              <a:t>distance from sea (low fish intake)</a:t>
            </a:r>
          </a:p>
          <a:p>
            <a:pPr lvl="1">
              <a:buFontTx/>
              <a:buNone/>
            </a:pPr>
            <a:endParaRPr lang="en-GB" sz="2800" smtClean="0"/>
          </a:p>
          <a:p>
            <a:r>
              <a:rPr lang="en-GB" smtClean="0"/>
              <a:t>Non-availability of iodized food (salt)</a:t>
            </a:r>
          </a:p>
          <a:p>
            <a:endParaRPr lang="en-GB" smtClean="0"/>
          </a:p>
        </p:txBody>
      </p:sp>
      <p:sp>
        <p:nvSpPr>
          <p:cNvPr id="17411" name="Rectangle 4"/>
          <p:cNvSpPr>
            <a:spLocks noGrp="1" noChangeArrowheads="1"/>
          </p:cNvSpPr>
          <p:nvPr>
            <p:ph type="title"/>
          </p:nvPr>
        </p:nvSpPr>
        <p:spPr/>
        <p:txBody>
          <a:bodyPr/>
          <a:lstStyle/>
          <a:p>
            <a:r>
              <a:rPr lang="en-US" smtClean="0"/>
              <a:t>IDD- Risk Factors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body" idx="1"/>
          </p:nvPr>
        </p:nvSpPr>
        <p:spPr>
          <a:xfrm>
            <a:off x="685800" y="1524000"/>
            <a:ext cx="7772400" cy="4876800"/>
          </a:xfrm>
          <a:noFill/>
        </p:spPr>
        <p:txBody>
          <a:bodyPr/>
          <a:lstStyle/>
          <a:p>
            <a:pPr>
              <a:lnSpc>
                <a:spcPct val="90000"/>
              </a:lnSpc>
              <a:buFont typeface="Wingdings" pitchFamily="2" charset="2"/>
              <a:buNone/>
            </a:pPr>
            <a:r>
              <a:rPr lang="en-GB" sz="2400" b="1" smtClean="0">
                <a:cs typeface="Arial" charset="0"/>
              </a:rPr>
              <a:t> </a:t>
            </a:r>
            <a:endParaRPr lang="en-GB" sz="2400" b="1" smtClean="0">
              <a:cs typeface="Times New Roman" pitchFamily="18" charset="0"/>
            </a:endParaRPr>
          </a:p>
          <a:p>
            <a:pPr>
              <a:lnSpc>
                <a:spcPct val="90000"/>
              </a:lnSpc>
            </a:pPr>
            <a:r>
              <a:rPr lang="en-GB" sz="2500" b="1" smtClean="0">
                <a:cs typeface="Arial" charset="0"/>
              </a:rPr>
              <a:t>Measure urinary iodine excretion (UIE)</a:t>
            </a:r>
            <a:endParaRPr lang="en-GB" sz="2500" b="1" smtClean="0">
              <a:cs typeface="Times New Roman" pitchFamily="18" charset="0"/>
            </a:endParaRPr>
          </a:p>
          <a:p>
            <a:pPr>
              <a:lnSpc>
                <a:spcPct val="90000"/>
              </a:lnSpc>
            </a:pPr>
            <a:r>
              <a:rPr lang="en-GB" sz="2500" b="1" smtClean="0">
                <a:cs typeface="Arial" charset="0"/>
              </a:rPr>
              <a:t>Measure levels of thyroid hormones in blood</a:t>
            </a:r>
          </a:p>
          <a:p>
            <a:pPr>
              <a:lnSpc>
                <a:spcPct val="90000"/>
              </a:lnSpc>
            </a:pPr>
            <a:r>
              <a:rPr lang="en-GB" sz="2500" b="1" smtClean="0">
                <a:cs typeface="Times New Roman" pitchFamily="18" charset="0"/>
              </a:rPr>
              <a:t>Measure degree of goitre</a:t>
            </a:r>
          </a:p>
          <a:p>
            <a:pPr lvl="1">
              <a:lnSpc>
                <a:spcPct val="90000"/>
              </a:lnSpc>
              <a:buFontTx/>
              <a:buNone/>
            </a:pPr>
            <a:r>
              <a:rPr lang="en-GB" sz="2100" smtClean="0">
                <a:cs typeface="Times New Roman" pitchFamily="18" charset="0"/>
              </a:rPr>
              <a:t>Grade 0 		No Goitre</a:t>
            </a:r>
          </a:p>
          <a:p>
            <a:pPr lvl="1">
              <a:lnSpc>
                <a:spcPct val="90000"/>
              </a:lnSpc>
              <a:buFontTx/>
              <a:buNone/>
            </a:pPr>
            <a:r>
              <a:rPr lang="en-GB" sz="2100" smtClean="0">
                <a:cs typeface="Times New Roman" pitchFamily="18" charset="0"/>
              </a:rPr>
              <a:t>Grade 1		Palpable Goitre</a:t>
            </a:r>
          </a:p>
          <a:p>
            <a:pPr lvl="1">
              <a:lnSpc>
                <a:spcPct val="90000"/>
              </a:lnSpc>
              <a:buFontTx/>
              <a:buNone/>
            </a:pPr>
            <a:r>
              <a:rPr lang="en-GB" sz="2100" smtClean="0">
                <a:cs typeface="Times New Roman" pitchFamily="18" charset="0"/>
              </a:rPr>
              <a:t>Grade 2		Visible Goitre</a:t>
            </a:r>
          </a:p>
          <a:p>
            <a:pPr>
              <a:lnSpc>
                <a:spcPct val="90000"/>
              </a:lnSpc>
              <a:buFont typeface="Wingdings" pitchFamily="2" charset="2"/>
              <a:buNone/>
            </a:pPr>
            <a:endParaRPr lang="en-GB" sz="3600" b="1" smtClean="0">
              <a:cs typeface="Times New Roman" pitchFamily="18" charset="0"/>
            </a:endParaRPr>
          </a:p>
          <a:p>
            <a:pPr>
              <a:lnSpc>
                <a:spcPct val="90000"/>
              </a:lnSpc>
              <a:buFont typeface="Wingdings" pitchFamily="2" charset="2"/>
              <a:buNone/>
            </a:pPr>
            <a:endParaRPr lang="en-GB" sz="2400" b="1" smtClean="0">
              <a:cs typeface="Times New Roman" pitchFamily="18" charset="0"/>
            </a:endParaRPr>
          </a:p>
          <a:p>
            <a:pPr>
              <a:lnSpc>
                <a:spcPct val="90000"/>
              </a:lnSpc>
              <a:buFont typeface="Wingdings" pitchFamily="2" charset="2"/>
              <a:buNone/>
            </a:pPr>
            <a:r>
              <a:rPr lang="en-GB" sz="2400" b="1" smtClean="0">
                <a:cs typeface="Arial" charset="0"/>
              </a:rPr>
              <a:t> </a:t>
            </a:r>
            <a:endParaRPr lang="en-GB" sz="2400" b="1" smtClean="0">
              <a:cs typeface="Times New Roman" pitchFamily="18" charset="0"/>
            </a:endParaRPr>
          </a:p>
          <a:p>
            <a:pPr>
              <a:lnSpc>
                <a:spcPct val="90000"/>
              </a:lnSpc>
            </a:pPr>
            <a:endParaRPr lang="en-GB" sz="2400" b="1" smtClean="0"/>
          </a:p>
          <a:p>
            <a:pPr>
              <a:lnSpc>
                <a:spcPct val="90000"/>
              </a:lnSpc>
            </a:pPr>
            <a:endParaRPr lang="en-GB" sz="3200" b="1" smtClean="0"/>
          </a:p>
        </p:txBody>
      </p:sp>
      <p:sp>
        <p:nvSpPr>
          <p:cNvPr id="18435" name="Rectangle 9"/>
          <p:cNvSpPr>
            <a:spLocks noGrp="1" noChangeArrowheads="1"/>
          </p:cNvSpPr>
          <p:nvPr>
            <p:ph type="title"/>
          </p:nvPr>
        </p:nvSpPr>
        <p:spPr>
          <a:noFill/>
        </p:spPr>
        <p:txBody>
          <a:bodyPr/>
          <a:lstStyle/>
          <a:p>
            <a:r>
              <a:rPr lang="en-US" smtClean="0"/>
              <a:t>IDD- Assessment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228600"/>
            <a:ext cx="8305800" cy="685800"/>
          </a:xfrm>
          <a:prstGeom prst="rect">
            <a:avLst/>
          </a:prstGeom>
          <a:noFill/>
          <a:ln w="12700">
            <a:noFill/>
            <a:miter lim="800000"/>
            <a:headEnd/>
            <a:tailEnd/>
          </a:ln>
        </p:spPr>
        <p:txBody>
          <a:bodyPr lIns="90488" tIns="44450" rIns="90488" bIns="44450" anchor="b"/>
          <a:lstStyle/>
          <a:p>
            <a:pPr algn="l">
              <a:lnSpc>
                <a:spcPct val="90000"/>
              </a:lnSpc>
              <a:spcBef>
                <a:spcPct val="0"/>
              </a:spcBef>
              <a:buClrTx/>
              <a:buSzTx/>
              <a:buFontTx/>
              <a:buNone/>
            </a:pPr>
            <a:r>
              <a:rPr lang="en-US" sz="3400" b="1">
                <a:solidFill>
                  <a:srgbClr val="FFFF00"/>
                </a:solidFill>
              </a:rPr>
              <a:t>Salt Iodine Measurement</a:t>
            </a:r>
          </a:p>
        </p:txBody>
      </p:sp>
      <p:sp>
        <p:nvSpPr>
          <p:cNvPr id="19459" name="Text Box 3"/>
          <p:cNvSpPr txBox="1">
            <a:spLocks noChangeArrowheads="1"/>
          </p:cNvSpPr>
          <p:nvPr/>
        </p:nvSpPr>
        <p:spPr bwMode="auto">
          <a:xfrm>
            <a:off x="457200" y="2895600"/>
            <a:ext cx="5867400" cy="1462088"/>
          </a:xfrm>
          <a:prstGeom prst="rect">
            <a:avLst/>
          </a:prstGeom>
          <a:noFill/>
          <a:ln w="12700">
            <a:noFill/>
            <a:miter lim="800000"/>
            <a:headEnd/>
            <a:tailEnd/>
          </a:ln>
        </p:spPr>
        <p:txBody>
          <a:bodyPr lIns="90488" tIns="44450" rIns="90488" bIns="44450">
            <a:spAutoFit/>
          </a:bodyPr>
          <a:lstStyle/>
          <a:p>
            <a:pPr algn="l">
              <a:lnSpc>
                <a:spcPct val="90000"/>
              </a:lnSpc>
              <a:spcAft>
                <a:spcPct val="20000"/>
              </a:spcAft>
              <a:buClr>
                <a:schemeClr val="tx1"/>
              </a:buClr>
              <a:buSzPct val="60000"/>
              <a:buFont typeface="Monotype Sorts" pitchFamily="2" charset="2"/>
              <a:buNone/>
            </a:pPr>
            <a:r>
              <a:rPr kumimoji="0" lang="en-US" sz="2200" b="1">
                <a:latin typeface="Times New Roman" pitchFamily="18" charset="0"/>
              </a:rPr>
              <a:t>WYD Iodine Checker</a:t>
            </a:r>
          </a:p>
          <a:p>
            <a:pPr algn="l">
              <a:lnSpc>
                <a:spcPct val="90000"/>
              </a:lnSpc>
              <a:spcAft>
                <a:spcPct val="20000"/>
              </a:spcAft>
              <a:buClr>
                <a:schemeClr val="tx1"/>
              </a:buClr>
              <a:buSzPct val="60000"/>
              <a:buFont typeface="Monotype Sorts" pitchFamily="2" charset="2"/>
              <a:buChar char="l"/>
            </a:pPr>
            <a:r>
              <a:rPr kumimoji="0" lang="en-US" sz="2000">
                <a:latin typeface="Times New Roman" pitchFamily="18" charset="0"/>
              </a:rPr>
              <a:t> Single wavelength (585 nm) spectrophotometer</a:t>
            </a:r>
          </a:p>
          <a:p>
            <a:pPr algn="l">
              <a:lnSpc>
                <a:spcPct val="90000"/>
              </a:lnSpc>
              <a:spcAft>
                <a:spcPct val="20000"/>
              </a:spcAft>
              <a:buClr>
                <a:schemeClr val="tx1"/>
              </a:buClr>
              <a:buSzPct val="60000"/>
              <a:buFont typeface="Monotype Sorts" pitchFamily="2" charset="2"/>
              <a:buChar char="l"/>
            </a:pPr>
            <a:r>
              <a:rPr kumimoji="0" lang="en-US" sz="2000">
                <a:latin typeface="Times New Roman" pitchFamily="18" charset="0"/>
              </a:rPr>
              <a:t> Measures iodine level (ppm) in salt based on the   </a:t>
            </a:r>
            <a:br>
              <a:rPr kumimoji="0" lang="en-US" sz="2000">
                <a:latin typeface="Times New Roman" pitchFamily="18" charset="0"/>
              </a:rPr>
            </a:br>
            <a:r>
              <a:rPr kumimoji="0" lang="en-US" sz="2000">
                <a:latin typeface="Times New Roman" pitchFamily="18" charset="0"/>
              </a:rPr>
              <a:t>   absorption of the iodine-starch blue compound</a:t>
            </a:r>
          </a:p>
        </p:txBody>
      </p:sp>
      <p:sp>
        <p:nvSpPr>
          <p:cNvPr id="19460" name="Text Box 4"/>
          <p:cNvSpPr txBox="1">
            <a:spLocks noChangeArrowheads="1"/>
          </p:cNvSpPr>
          <p:nvPr/>
        </p:nvSpPr>
        <p:spPr bwMode="auto">
          <a:xfrm>
            <a:off x="457200" y="1874838"/>
            <a:ext cx="7696200" cy="792162"/>
          </a:xfrm>
          <a:prstGeom prst="rect">
            <a:avLst/>
          </a:prstGeom>
          <a:noFill/>
          <a:ln w="12700">
            <a:noFill/>
            <a:miter lim="800000"/>
            <a:headEnd/>
            <a:tailEnd/>
          </a:ln>
        </p:spPr>
        <p:txBody>
          <a:bodyPr lIns="90488" tIns="44450" rIns="90488" bIns="44450">
            <a:spAutoFit/>
          </a:bodyPr>
          <a:lstStyle/>
          <a:p>
            <a:pPr algn="l">
              <a:lnSpc>
                <a:spcPct val="90000"/>
              </a:lnSpc>
              <a:spcAft>
                <a:spcPct val="20000"/>
              </a:spcAft>
              <a:buClr>
                <a:schemeClr val="tx1"/>
              </a:buClr>
              <a:buSzPct val="60000"/>
              <a:buFont typeface="Monotype Sorts" pitchFamily="2" charset="2"/>
              <a:buNone/>
            </a:pPr>
            <a:r>
              <a:rPr kumimoji="0" lang="en-US" sz="2200" b="1">
                <a:latin typeface="Times New Roman" pitchFamily="18" charset="0"/>
              </a:rPr>
              <a:t>Titration</a:t>
            </a:r>
          </a:p>
          <a:p>
            <a:pPr algn="l">
              <a:lnSpc>
                <a:spcPct val="90000"/>
              </a:lnSpc>
              <a:spcAft>
                <a:spcPct val="20000"/>
              </a:spcAft>
              <a:buClr>
                <a:schemeClr val="tx1"/>
              </a:buClr>
              <a:buSzPct val="60000"/>
              <a:buFont typeface="Monotype Sorts" pitchFamily="2" charset="2"/>
              <a:buChar char="l"/>
            </a:pPr>
            <a:r>
              <a:rPr kumimoji="0" lang="en-US" sz="2000">
                <a:latin typeface="Times New Roman" pitchFamily="18" charset="0"/>
              </a:rPr>
              <a:t> Gold standard</a:t>
            </a:r>
            <a:endParaRPr kumimoji="0" lang="en-US">
              <a:latin typeface="Times New Roman" pitchFamily="18" charset="0"/>
            </a:endParaRPr>
          </a:p>
        </p:txBody>
      </p:sp>
      <p:pic>
        <p:nvPicPr>
          <p:cNvPr id="19461" name="Picture 5" descr="new blue logo cdc"/>
          <p:cNvPicPr>
            <a:picLocks noGrp="1" noChangeAspect="1" noChangeArrowheads="1"/>
          </p:cNvPicPr>
          <p:nvPr>
            <p:ph sz="half" idx="1"/>
          </p:nvPr>
        </p:nvPicPr>
        <p:blipFill>
          <a:blip r:embed="rId3"/>
          <a:srcRect/>
          <a:stretch>
            <a:fillRect/>
          </a:stretch>
        </p:blipFill>
        <p:spPr>
          <a:xfrm>
            <a:off x="8001000" y="6019800"/>
            <a:ext cx="884238" cy="644525"/>
          </a:xfrm>
          <a:noFill/>
        </p:spPr>
      </p:pic>
      <p:sp>
        <p:nvSpPr>
          <p:cNvPr id="19462" name="Text Box 6"/>
          <p:cNvSpPr txBox="1">
            <a:spLocks noChangeArrowheads="1"/>
          </p:cNvSpPr>
          <p:nvPr/>
        </p:nvSpPr>
        <p:spPr bwMode="auto">
          <a:xfrm>
            <a:off x="457200" y="4572000"/>
            <a:ext cx="5867400" cy="1616075"/>
          </a:xfrm>
          <a:prstGeom prst="rect">
            <a:avLst/>
          </a:prstGeom>
          <a:noFill/>
          <a:ln w="12700">
            <a:noFill/>
            <a:miter lim="800000"/>
            <a:headEnd/>
            <a:tailEnd/>
          </a:ln>
        </p:spPr>
        <p:txBody>
          <a:bodyPr lIns="90488" tIns="44450" rIns="90488" bIns="44450">
            <a:spAutoFit/>
          </a:bodyPr>
          <a:lstStyle/>
          <a:p>
            <a:pPr algn="l">
              <a:lnSpc>
                <a:spcPct val="90000"/>
              </a:lnSpc>
              <a:spcAft>
                <a:spcPct val="20000"/>
              </a:spcAft>
              <a:buClr>
                <a:schemeClr val="tx1"/>
              </a:buClr>
              <a:buSzPct val="60000"/>
              <a:buFont typeface="Monotype Sorts" pitchFamily="2" charset="2"/>
              <a:buNone/>
            </a:pPr>
            <a:r>
              <a:rPr kumimoji="0" lang="en-US" sz="2400" b="1">
                <a:solidFill>
                  <a:srgbClr val="FFFF66"/>
                </a:solidFill>
                <a:latin typeface="Times New Roman" pitchFamily="18" charset="0"/>
              </a:rPr>
              <a:t>Rapid Kit</a:t>
            </a:r>
            <a:r>
              <a:rPr kumimoji="0" lang="en-US" sz="2000" b="1">
                <a:solidFill>
                  <a:srgbClr val="FFFF66"/>
                </a:solidFill>
                <a:latin typeface="Times New Roman" pitchFamily="18" charset="0"/>
              </a:rPr>
              <a:t> </a:t>
            </a:r>
          </a:p>
          <a:p>
            <a:pPr algn="l">
              <a:lnSpc>
                <a:spcPct val="90000"/>
              </a:lnSpc>
              <a:spcAft>
                <a:spcPct val="20000"/>
              </a:spcAft>
              <a:buClr>
                <a:schemeClr val="tx1"/>
              </a:buClr>
              <a:buSzPct val="60000"/>
              <a:buFont typeface="Monotype Sorts" pitchFamily="2" charset="2"/>
              <a:buChar char="l"/>
            </a:pPr>
            <a:r>
              <a:rPr kumimoji="0" lang="en-US" sz="2000" b="1">
                <a:solidFill>
                  <a:srgbClr val="FFFF66"/>
                </a:solidFill>
                <a:latin typeface="Times New Roman" pitchFamily="18" charset="0"/>
              </a:rPr>
              <a:t> Qualitatively measures iodine content in salt</a:t>
            </a:r>
          </a:p>
          <a:p>
            <a:pPr algn="l">
              <a:lnSpc>
                <a:spcPct val="90000"/>
              </a:lnSpc>
              <a:spcAft>
                <a:spcPct val="20000"/>
              </a:spcAft>
              <a:buClr>
                <a:schemeClr val="tx1"/>
              </a:buClr>
              <a:buSzPct val="60000"/>
              <a:buFont typeface="Monotype Sorts" pitchFamily="2" charset="2"/>
              <a:buChar char="l"/>
            </a:pPr>
            <a:r>
              <a:rPr kumimoji="0" lang="en-US" sz="2000" b="1">
                <a:solidFill>
                  <a:srgbClr val="FFFF66"/>
                </a:solidFill>
                <a:latin typeface="Times New Roman" pitchFamily="18" charset="0"/>
              </a:rPr>
              <a:t> Highly sensitive but not specific </a:t>
            </a:r>
          </a:p>
          <a:p>
            <a:pPr algn="l">
              <a:lnSpc>
                <a:spcPct val="90000"/>
              </a:lnSpc>
              <a:spcAft>
                <a:spcPct val="20000"/>
              </a:spcAft>
              <a:buClr>
                <a:schemeClr val="tx1"/>
              </a:buClr>
              <a:buSzPct val="60000"/>
              <a:buFont typeface="Monotype Sorts" pitchFamily="2" charset="2"/>
              <a:buChar char="l"/>
            </a:pPr>
            <a:r>
              <a:rPr kumimoji="0" lang="en-US" sz="2000" b="1">
                <a:solidFill>
                  <a:srgbClr val="FFFF66"/>
                </a:solidFill>
                <a:latin typeface="Times New Roman" pitchFamily="18" charset="0"/>
              </a:rPr>
              <a:t> Inexpensive</a:t>
            </a:r>
          </a:p>
        </p:txBody>
      </p:sp>
      <p:sp>
        <p:nvSpPr>
          <p:cNvPr id="19463" name="Text Box 8"/>
          <p:cNvSpPr txBox="1">
            <a:spLocks noChangeArrowheads="1"/>
          </p:cNvSpPr>
          <p:nvPr/>
        </p:nvSpPr>
        <p:spPr bwMode="auto">
          <a:xfrm rot="-5400000">
            <a:off x="6172993" y="3656807"/>
            <a:ext cx="3656013" cy="457200"/>
          </a:xfrm>
          <a:prstGeom prst="rect">
            <a:avLst/>
          </a:prstGeom>
          <a:noFill/>
          <a:ln w="9525">
            <a:noFill/>
            <a:miter lim="800000"/>
            <a:headEnd/>
            <a:tailEnd/>
          </a:ln>
        </p:spPr>
        <p:txBody>
          <a:bodyPr>
            <a:spAutoFit/>
          </a:bodyPr>
          <a:lstStyle/>
          <a:p>
            <a:pPr eaLnBrk="1" hangingPunct="1">
              <a:spcBef>
                <a:spcPct val="0"/>
              </a:spcBef>
              <a:buClrTx/>
              <a:buSzTx/>
              <a:buFontTx/>
              <a:buNone/>
            </a:pPr>
            <a:r>
              <a:rPr kumimoji="0" lang="en-US" sz="2400" b="1">
                <a:latin typeface="Times New Roman" pitchFamily="18" charset="0"/>
              </a:rPr>
              <a:t>Price, Complexity of Test</a:t>
            </a:r>
          </a:p>
        </p:txBody>
      </p:sp>
      <p:sp>
        <p:nvSpPr>
          <p:cNvPr id="19464" name="Line 9"/>
          <p:cNvSpPr>
            <a:spLocks noChangeShapeType="1"/>
          </p:cNvSpPr>
          <p:nvPr/>
        </p:nvSpPr>
        <p:spPr bwMode="auto">
          <a:xfrm flipV="1">
            <a:off x="7543800" y="1371600"/>
            <a:ext cx="0" cy="4267200"/>
          </a:xfrm>
          <a:prstGeom prst="line">
            <a:avLst/>
          </a:prstGeom>
          <a:noFill/>
          <a:ln w="63500">
            <a:solidFill>
              <a:srgbClr val="FF6600"/>
            </a:solidFill>
            <a:round/>
            <a:headEnd/>
            <a:tailEnd type="triangle" w="med" len="med"/>
          </a:ln>
        </p:spPr>
        <p:txBody>
          <a:bodyPr/>
          <a:lstStyle/>
          <a:p>
            <a:endParaRPr lang="en-US"/>
          </a:p>
        </p:txBody>
      </p:sp>
      <p:sp>
        <p:nvSpPr>
          <p:cNvPr id="19465" name="Line 10"/>
          <p:cNvSpPr>
            <a:spLocks noChangeShapeType="1"/>
          </p:cNvSpPr>
          <p:nvPr/>
        </p:nvSpPr>
        <p:spPr bwMode="auto">
          <a:xfrm>
            <a:off x="7543800" y="4648200"/>
            <a:ext cx="0" cy="1524000"/>
          </a:xfrm>
          <a:prstGeom prst="line">
            <a:avLst/>
          </a:prstGeom>
          <a:noFill/>
          <a:ln w="63500">
            <a:solidFill>
              <a:srgbClr val="FFFF00"/>
            </a:solidFill>
            <a:round/>
            <a:headEnd/>
            <a:tailEnd/>
          </a:ln>
        </p:spPr>
        <p:txBody>
          <a:bodyPr/>
          <a:lstStyle/>
          <a:p>
            <a:endParaRPr lang="en-US"/>
          </a:p>
        </p:txBody>
      </p:sp>
      <p:sp>
        <p:nvSpPr>
          <p:cNvPr id="19466" name="Text Box 11"/>
          <p:cNvSpPr txBox="1">
            <a:spLocks noChangeArrowheads="1"/>
          </p:cNvSpPr>
          <p:nvPr/>
        </p:nvSpPr>
        <p:spPr bwMode="auto">
          <a:xfrm>
            <a:off x="6811963" y="1981200"/>
            <a:ext cx="579437" cy="396875"/>
          </a:xfrm>
          <a:prstGeom prst="rect">
            <a:avLst/>
          </a:prstGeom>
          <a:noFill/>
          <a:ln w="9525">
            <a:noFill/>
            <a:miter lim="800000"/>
            <a:headEnd/>
            <a:tailEnd/>
          </a:ln>
        </p:spPr>
        <p:txBody>
          <a:bodyPr wrap="none">
            <a:spAutoFit/>
          </a:bodyPr>
          <a:lstStyle/>
          <a:p>
            <a:pPr algn="l" eaLnBrk="1" hangingPunct="1">
              <a:spcBef>
                <a:spcPct val="0"/>
              </a:spcBef>
              <a:buClrTx/>
              <a:buSzTx/>
              <a:buFontTx/>
              <a:buNone/>
            </a:pPr>
            <a:r>
              <a:rPr kumimoji="0" lang="en-US" sz="2000" i="1">
                <a:latin typeface="Times New Roman" pitchFamily="18" charset="0"/>
              </a:rPr>
              <a:t>Lab</a:t>
            </a:r>
          </a:p>
        </p:txBody>
      </p:sp>
      <p:sp>
        <p:nvSpPr>
          <p:cNvPr id="19467" name="Text Box 12"/>
          <p:cNvSpPr txBox="1">
            <a:spLocks noChangeArrowheads="1"/>
          </p:cNvSpPr>
          <p:nvPr/>
        </p:nvSpPr>
        <p:spPr bwMode="auto">
          <a:xfrm>
            <a:off x="6629400" y="5622925"/>
            <a:ext cx="762000" cy="396875"/>
          </a:xfrm>
          <a:prstGeom prst="rect">
            <a:avLst/>
          </a:prstGeom>
          <a:noFill/>
          <a:ln w="9525">
            <a:noFill/>
            <a:miter lim="800000"/>
            <a:headEnd/>
            <a:tailEnd/>
          </a:ln>
        </p:spPr>
        <p:txBody>
          <a:bodyPr>
            <a:spAutoFit/>
          </a:bodyPr>
          <a:lstStyle/>
          <a:p>
            <a:pPr algn="l" eaLnBrk="1" hangingPunct="1">
              <a:spcBef>
                <a:spcPct val="0"/>
              </a:spcBef>
              <a:buClrTx/>
              <a:buSzTx/>
              <a:buFontTx/>
              <a:buNone/>
            </a:pPr>
            <a:r>
              <a:rPr kumimoji="0" lang="en-US" sz="2000" i="1">
                <a:latin typeface="Times New Roman" pitchFamily="18" charset="0"/>
              </a:rPr>
              <a:t>Field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381000" y="533400"/>
            <a:ext cx="80772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2" descr="W046447X"/>
          <p:cNvPicPr>
            <a:picLocks noChangeAspect="1" noChangeArrowheads="1"/>
          </p:cNvPicPr>
          <p:nvPr/>
        </p:nvPicPr>
        <p:blipFill>
          <a:blip r:embed="rId3"/>
          <a:srcRect/>
          <a:stretch>
            <a:fillRect/>
          </a:stretch>
        </p:blipFill>
        <p:spPr bwMode="auto">
          <a:xfrm>
            <a:off x="4800600" y="1295400"/>
            <a:ext cx="3124200" cy="2392363"/>
          </a:xfrm>
          <a:prstGeom prst="rect">
            <a:avLst/>
          </a:prstGeom>
          <a:noFill/>
          <a:ln w="9525">
            <a:solidFill>
              <a:schemeClr val="bg1"/>
            </a:solidFill>
            <a:miter lim="800000"/>
            <a:headEnd/>
            <a:tailEnd/>
          </a:ln>
        </p:spPr>
      </p:pic>
      <p:pic>
        <p:nvPicPr>
          <p:cNvPr id="395267" name="Picture 3" descr="iodine1 - cretinism"/>
          <p:cNvPicPr>
            <a:picLocks noChangeAspect="1" noChangeArrowheads="1"/>
          </p:cNvPicPr>
          <p:nvPr/>
        </p:nvPicPr>
        <p:blipFill>
          <a:blip r:embed="rId4"/>
          <a:srcRect/>
          <a:stretch>
            <a:fillRect/>
          </a:stretch>
        </p:blipFill>
        <p:spPr bwMode="auto">
          <a:xfrm>
            <a:off x="685800" y="4114800"/>
            <a:ext cx="3352800" cy="2265363"/>
          </a:xfrm>
          <a:prstGeom prst="rect">
            <a:avLst/>
          </a:prstGeom>
          <a:noFill/>
          <a:ln w="9525">
            <a:noFill/>
            <a:miter lim="800000"/>
            <a:headEnd/>
            <a:tailEnd/>
          </a:ln>
        </p:spPr>
      </p:pic>
      <p:sp>
        <p:nvSpPr>
          <p:cNvPr id="21508" name="Rectangle 6"/>
          <p:cNvSpPr>
            <a:spLocks noChangeArrowheads="1"/>
          </p:cNvSpPr>
          <p:nvPr/>
        </p:nvSpPr>
        <p:spPr bwMode="auto">
          <a:xfrm>
            <a:off x="2286000" y="388938"/>
            <a:ext cx="4786313" cy="701675"/>
          </a:xfrm>
          <a:prstGeom prst="rect">
            <a:avLst/>
          </a:prstGeom>
          <a:noFill/>
          <a:ln w="9525">
            <a:noFill/>
            <a:miter lim="800000"/>
            <a:headEnd/>
            <a:tailEnd/>
          </a:ln>
        </p:spPr>
        <p:txBody>
          <a:bodyPr wrap="none">
            <a:spAutoFit/>
          </a:bodyPr>
          <a:lstStyle/>
          <a:p>
            <a:pPr algn="l">
              <a:spcBef>
                <a:spcPct val="0"/>
              </a:spcBef>
              <a:buClrTx/>
              <a:buSzTx/>
              <a:buFontTx/>
              <a:buNone/>
            </a:pPr>
            <a:r>
              <a:rPr kumimoji="0" lang="en-US" sz="4000" b="1">
                <a:solidFill>
                  <a:srgbClr val="FFFF00"/>
                </a:solidFill>
              </a:rPr>
              <a:t>Goiter examination</a:t>
            </a:r>
          </a:p>
        </p:txBody>
      </p:sp>
      <p:pic>
        <p:nvPicPr>
          <p:cNvPr id="21509" name="Picture 7" descr="W046445X"/>
          <p:cNvPicPr>
            <a:picLocks noChangeAspect="1" noChangeArrowheads="1"/>
          </p:cNvPicPr>
          <p:nvPr/>
        </p:nvPicPr>
        <p:blipFill>
          <a:blip r:embed="rId5"/>
          <a:srcRect/>
          <a:stretch>
            <a:fillRect/>
          </a:stretch>
        </p:blipFill>
        <p:spPr bwMode="auto">
          <a:xfrm>
            <a:off x="2438400" y="1295400"/>
            <a:ext cx="1533525" cy="2514600"/>
          </a:xfrm>
          <a:prstGeom prst="rect">
            <a:avLst/>
          </a:prstGeom>
          <a:noFill/>
          <a:ln w="9525">
            <a:solidFill>
              <a:schemeClr val="bg1"/>
            </a:solidFill>
            <a:miter lim="800000"/>
            <a:headEnd/>
            <a:tailEnd/>
          </a:ln>
        </p:spPr>
      </p:pic>
      <p:pic>
        <p:nvPicPr>
          <p:cNvPr id="21510" name="Picture 8" descr="W046408X"/>
          <p:cNvPicPr>
            <a:picLocks noChangeAspect="1" noChangeArrowheads="1"/>
          </p:cNvPicPr>
          <p:nvPr/>
        </p:nvPicPr>
        <p:blipFill>
          <a:blip r:embed="rId6"/>
          <a:srcRect/>
          <a:stretch>
            <a:fillRect/>
          </a:stretch>
        </p:blipFill>
        <p:spPr bwMode="auto">
          <a:xfrm>
            <a:off x="685800" y="1295400"/>
            <a:ext cx="1520825" cy="2514600"/>
          </a:xfrm>
          <a:prstGeom prst="rect">
            <a:avLst/>
          </a:prstGeom>
          <a:noFill/>
          <a:ln w="9525">
            <a:solidFill>
              <a:schemeClr val="bg1"/>
            </a:solidFill>
            <a:miter lim="800000"/>
            <a:headEnd/>
            <a:tailEnd/>
          </a:ln>
        </p:spPr>
      </p:pic>
      <p:sp>
        <p:nvSpPr>
          <p:cNvPr id="395274" name="Text Box 10"/>
          <p:cNvSpPr txBox="1">
            <a:spLocks noChangeArrowheads="1"/>
          </p:cNvSpPr>
          <p:nvPr/>
        </p:nvSpPr>
        <p:spPr bwMode="auto">
          <a:xfrm>
            <a:off x="4191000" y="5105400"/>
            <a:ext cx="1689100" cy="519113"/>
          </a:xfrm>
          <a:prstGeom prst="rect">
            <a:avLst/>
          </a:prstGeom>
          <a:noFill/>
          <a:ln w="9525">
            <a:noFill/>
            <a:miter lim="800000"/>
            <a:headEnd/>
            <a:tailEnd/>
          </a:ln>
        </p:spPr>
        <p:txBody>
          <a:bodyPr wrap="none">
            <a:spAutoFit/>
          </a:bodyPr>
          <a:lstStyle/>
          <a:p>
            <a:r>
              <a:rPr lang="en-US"/>
              <a:t>Cretinism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5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04800" y="152400"/>
            <a:ext cx="8424863" cy="1219200"/>
          </a:xfrm>
          <a:prstGeom prst="rect">
            <a:avLst/>
          </a:prstGeom>
          <a:noFill/>
          <a:ln w="9525">
            <a:noFill/>
            <a:miter lim="800000"/>
            <a:headEnd/>
            <a:tailEnd/>
          </a:ln>
        </p:spPr>
        <p:txBody>
          <a:bodyPr lIns="92075" tIns="46038" rIns="92075" bIns="46038" anchor="ctr"/>
          <a:lstStyle/>
          <a:p>
            <a:pPr algn="l">
              <a:lnSpc>
                <a:spcPct val="90000"/>
              </a:lnSpc>
              <a:spcBef>
                <a:spcPct val="0"/>
              </a:spcBef>
              <a:buClrTx/>
              <a:buSzTx/>
              <a:buFontTx/>
              <a:buNone/>
            </a:pPr>
            <a:r>
              <a:rPr lang="en-US" sz="3800" b="1">
                <a:solidFill>
                  <a:srgbClr val="FFFF00"/>
                </a:solidFill>
              </a:rPr>
              <a:t>Zinc Deficiency</a:t>
            </a:r>
          </a:p>
        </p:txBody>
      </p:sp>
      <p:sp>
        <p:nvSpPr>
          <p:cNvPr id="31747" name="Rectangle 3"/>
          <p:cNvSpPr>
            <a:spLocks noChangeArrowheads="1"/>
          </p:cNvSpPr>
          <p:nvPr/>
        </p:nvSpPr>
        <p:spPr bwMode="auto">
          <a:xfrm>
            <a:off x="304800" y="1752600"/>
            <a:ext cx="8534400" cy="4876800"/>
          </a:xfrm>
          <a:prstGeom prst="rect">
            <a:avLst/>
          </a:prstGeom>
          <a:noFill/>
          <a:ln w="9525">
            <a:noFill/>
            <a:miter lim="800000"/>
            <a:headEnd/>
            <a:tailEnd/>
          </a:ln>
        </p:spPr>
        <p:txBody>
          <a:bodyPr lIns="92075" tIns="46038" rIns="92075" bIns="46038"/>
          <a:lstStyle/>
          <a:p>
            <a:pPr marL="342900" indent="-342900" algn="l">
              <a:buFont typeface="Wingdings" pitchFamily="2" charset="2"/>
              <a:buChar char="Ø"/>
            </a:pPr>
            <a:r>
              <a:rPr kumimoji="0" lang="en-US"/>
              <a:t>Zinc essential for the function of many enzymes and metabolic processes</a:t>
            </a:r>
          </a:p>
          <a:p>
            <a:pPr marL="342900" indent="-342900" algn="l">
              <a:buFont typeface="Wingdings" pitchFamily="2" charset="2"/>
              <a:buChar char="Ø"/>
            </a:pPr>
            <a:r>
              <a:rPr kumimoji="0" lang="en-US"/>
              <a:t>Zinc deficiency is common in developing countries with high mortality </a:t>
            </a:r>
          </a:p>
          <a:p>
            <a:pPr marL="342900" indent="-342900" algn="l">
              <a:buFont typeface="Wingdings" pitchFamily="2" charset="2"/>
              <a:buChar char="Ø"/>
            </a:pPr>
            <a:r>
              <a:rPr kumimoji="0" lang="en-US"/>
              <a:t>Zinc commonly the most deficient nutrient in complementary food mixtures fed to infants during weaning </a:t>
            </a:r>
          </a:p>
          <a:p>
            <a:pPr marL="342900" indent="-342900" algn="l">
              <a:buFont typeface="Wingdings" pitchFamily="2" charset="2"/>
              <a:buChar char="Ø"/>
            </a:pPr>
            <a:r>
              <a:rPr kumimoji="0" lang="en-US"/>
              <a:t>Zinc interventions are among those proposed to help reduce child deaths globally by 63% (Lancet, 2003)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04800" y="152400"/>
            <a:ext cx="8424863" cy="1219200"/>
          </a:xfrm>
          <a:prstGeom prst="rect">
            <a:avLst/>
          </a:prstGeom>
          <a:noFill/>
          <a:ln w="9525">
            <a:noFill/>
            <a:miter lim="800000"/>
            <a:headEnd/>
            <a:tailEnd/>
          </a:ln>
        </p:spPr>
        <p:txBody>
          <a:bodyPr lIns="92075" tIns="46038" rIns="92075" bIns="46038" anchor="ctr"/>
          <a:lstStyle/>
          <a:p>
            <a:pPr algn="l">
              <a:lnSpc>
                <a:spcPct val="90000"/>
              </a:lnSpc>
              <a:spcBef>
                <a:spcPct val="0"/>
              </a:spcBef>
              <a:buClrTx/>
              <a:buSzTx/>
              <a:buFontTx/>
              <a:buNone/>
            </a:pPr>
            <a:r>
              <a:rPr lang="en-US" sz="3800" b="1">
                <a:solidFill>
                  <a:srgbClr val="FFFF00"/>
                </a:solidFill>
              </a:rPr>
              <a:t>Zinc Deficiency- Signs &amp; Symptoms</a:t>
            </a:r>
          </a:p>
        </p:txBody>
      </p:sp>
      <p:sp>
        <p:nvSpPr>
          <p:cNvPr id="32771" name="Rectangle 3"/>
          <p:cNvSpPr>
            <a:spLocks noChangeArrowheads="1"/>
          </p:cNvSpPr>
          <p:nvPr/>
        </p:nvSpPr>
        <p:spPr bwMode="auto">
          <a:xfrm>
            <a:off x="304800" y="1752600"/>
            <a:ext cx="8534400" cy="4876800"/>
          </a:xfrm>
          <a:prstGeom prst="rect">
            <a:avLst/>
          </a:prstGeom>
          <a:noFill/>
          <a:ln w="9525">
            <a:noFill/>
            <a:miter lim="800000"/>
            <a:headEnd/>
            <a:tailEnd/>
          </a:ln>
        </p:spPr>
        <p:txBody>
          <a:bodyPr lIns="92075" tIns="46038" rIns="92075" bIns="46038"/>
          <a:lstStyle/>
          <a:p>
            <a:pPr marL="342900" indent="-342900" algn="l">
              <a:buFont typeface="Wingdings" pitchFamily="2" charset="2"/>
              <a:buChar char="Ø"/>
            </a:pPr>
            <a:r>
              <a:rPr kumimoji="0" lang="en-US"/>
              <a:t>Hair loss</a:t>
            </a:r>
          </a:p>
          <a:p>
            <a:pPr marL="342900" indent="-342900" algn="l">
              <a:buFont typeface="Wingdings" pitchFamily="2" charset="2"/>
              <a:buChar char="Ø"/>
            </a:pPr>
            <a:r>
              <a:rPr kumimoji="0" lang="en-US"/>
              <a:t>S</a:t>
            </a:r>
            <a:r>
              <a:rPr kumimoji="0" lang="en-US">
                <a:hlinkClick r:id="rId3" tooltip="Skin"/>
              </a:rPr>
              <a:t>kin</a:t>
            </a:r>
            <a:r>
              <a:rPr kumimoji="0" lang="en-US"/>
              <a:t> lesions</a:t>
            </a:r>
          </a:p>
          <a:p>
            <a:pPr marL="342900" indent="-342900" algn="l">
              <a:buFont typeface="Wingdings" pitchFamily="2" charset="2"/>
              <a:buChar char="Ø"/>
            </a:pPr>
            <a:r>
              <a:rPr kumimoji="0" lang="en-US"/>
              <a:t>D</a:t>
            </a:r>
            <a:r>
              <a:rPr kumimoji="0" lang="en-US">
                <a:hlinkClick r:id="rId4" tooltip="Diarrhea"/>
              </a:rPr>
              <a:t>iarrhea</a:t>
            </a:r>
            <a:r>
              <a:rPr kumimoji="0" lang="en-US"/>
              <a:t> </a:t>
            </a:r>
          </a:p>
          <a:p>
            <a:pPr marL="342900" indent="-342900" algn="l">
              <a:buFont typeface="Wingdings" pitchFamily="2" charset="2"/>
              <a:buChar char="Ø"/>
            </a:pPr>
            <a:r>
              <a:rPr kumimoji="0" lang="en-US"/>
              <a:t>Poor growth</a:t>
            </a:r>
          </a:p>
          <a:p>
            <a:pPr marL="342900" indent="-342900" algn="l">
              <a:buFont typeface="Wingdings" pitchFamily="2" charset="2"/>
              <a:buChar char="Ø"/>
            </a:pPr>
            <a:r>
              <a:rPr kumimoji="0" lang="en-US"/>
              <a:t>Acrodermatitis enteropathica</a:t>
            </a:r>
          </a:p>
          <a:p>
            <a:pPr marL="342900" indent="-342900" algn="l">
              <a:buFont typeface="Wingdings" pitchFamily="2" charset="2"/>
              <a:buChar char="Ø"/>
            </a:pPr>
            <a:r>
              <a:rPr kumimoji="0" lang="en-US"/>
              <a:t>Death</a:t>
            </a:r>
          </a:p>
        </p:txBody>
      </p:sp>
      <p:pic>
        <p:nvPicPr>
          <p:cNvPr id="32772" name="Picture 5" descr="1573PED3011-01"/>
          <p:cNvPicPr>
            <a:picLocks noChangeAspect="1" noChangeArrowheads="1"/>
          </p:cNvPicPr>
          <p:nvPr/>
        </p:nvPicPr>
        <p:blipFill>
          <a:blip r:embed="rId5"/>
          <a:srcRect/>
          <a:stretch>
            <a:fillRect/>
          </a:stretch>
        </p:blipFill>
        <p:spPr bwMode="auto">
          <a:xfrm>
            <a:off x="5486400" y="4191000"/>
            <a:ext cx="3429000" cy="236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04800" y="152400"/>
            <a:ext cx="8424863" cy="1219200"/>
          </a:xfrm>
          <a:prstGeom prst="rect">
            <a:avLst/>
          </a:prstGeom>
          <a:noFill/>
          <a:ln w="9525">
            <a:noFill/>
            <a:miter lim="800000"/>
            <a:headEnd/>
            <a:tailEnd/>
          </a:ln>
        </p:spPr>
        <p:txBody>
          <a:bodyPr lIns="92075" tIns="46038" rIns="92075" bIns="46038" anchor="ctr"/>
          <a:lstStyle/>
          <a:p>
            <a:pPr algn="l">
              <a:lnSpc>
                <a:spcPct val="90000"/>
              </a:lnSpc>
              <a:spcBef>
                <a:spcPct val="0"/>
              </a:spcBef>
              <a:buClrTx/>
              <a:buSzTx/>
              <a:buFontTx/>
              <a:buNone/>
            </a:pPr>
            <a:r>
              <a:rPr lang="en-US" sz="3800" b="1">
                <a:solidFill>
                  <a:srgbClr val="FFFF00"/>
                </a:solidFill>
              </a:rPr>
              <a:t>Zinc Deficiency- Assessment</a:t>
            </a:r>
          </a:p>
        </p:txBody>
      </p:sp>
      <p:sp>
        <p:nvSpPr>
          <p:cNvPr id="33795" name="Rectangle 3"/>
          <p:cNvSpPr>
            <a:spLocks noChangeArrowheads="1"/>
          </p:cNvSpPr>
          <p:nvPr/>
        </p:nvSpPr>
        <p:spPr bwMode="auto">
          <a:xfrm>
            <a:off x="304800" y="1752600"/>
            <a:ext cx="8534400" cy="4876800"/>
          </a:xfrm>
          <a:prstGeom prst="rect">
            <a:avLst/>
          </a:prstGeom>
          <a:noFill/>
          <a:ln w="9525">
            <a:noFill/>
            <a:miter lim="800000"/>
            <a:headEnd/>
            <a:tailEnd/>
          </a:ln>
        </p:spPr>
        <p:txBody>
          <a:bodyPr lIns="92075" tIns="46038" rIns="92075" bIns="46038"/>
          <a:lstStyle/>
          <a:p>
            <a:pPr marL="342900" indent="-342900" algn="l">
              <a:buFont typeface="Wingdings" pitchFamily="2" charset="2"/>
              <a:buChar char="Ø"/>
            </a:pPr>
            <a:r>
              <a:rPr kumimoji="0" lang="en-US" sz="2500"/>
              <a:t>No simple, quantitative biochemical test of zinc status</a:t>
            </a:r>
          </a:p>
          <a:p>
            <a:pPr marL="342900" indent="-342900" algn="l">
              <a:buFont typeface="Wingdings" pitchFamily="2" charset="2"/>
              <a:buChar char="Ø"/>
            </a:pPr>
            <a:r>
              <a:rPr kumimoji="0" lang="en-US" sz="2500"/>
              <a:t>Serum Zinc</a:t>
            </a:r>
          </a:p>
          <a:p>
            <a:pPr marL="742950" lvl="1" indent="-285750" algn="l">
              <a:buSzPct val="130000"/>
              <a:buFontTx/>
              <a:buChar char="•"/>
            </a:pPr>
            <a:r>
              <a:rPr kumimoji="0" lang="en-US" sz="2300"/>
              <a:t>Can fluctuate as much as 20% in 24-hour period</a:t>
            </a:r>
          </a:p>
          <a:p>
            <a:pPr marL="742950" lvl="1" indent="-285750" algn="l">
              <a:buSzPct val="130000"/>
              <a:buFontTx/>
              <a:buChar char="•"/>
            </a:pPr>
            <a:r>
              <a:rPr kumimoji="0" lang="en-US" sz="2300"/>
              <a:t>Levels decreased during acute infections</a:t>
            </a:r>
          </a:p>
          <a:p>
            <a:pPr marL="742950" lvl="1" indent="-285750" algn="l">
              <a:buSzPct val="130000"/>
              <a:buFontTx/>
              <a:buChar char="•"/>
            </a:pPr>
            <a:r>
              <a:rPr kumimoji="0" lang="en-US" sz="2300"/>
              <a:t>Expensive</a:t>
            </a:r>
          </a:p>
          <a:p>
            <a:pPr marL="342900" indent="-342900" algn="l">
              <a:buFont typeface="Wingdings" pitchFamily="2" charset="2"/>
              <a:buChar char="Ø"/>
            </a:pPr>
            <a:r>
              <a:rPr kumimoji="0" lang="en-US" sz="2500"/>
              <a:t>Hair zinc analysis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04800" y="152400"/>
            <a:ext cx="8424863" cy="1219200"/>
          </a:xfrm>
          <a:prstGeom prst="rect">
            <a:avLst/>
          </a:prstGeom>
          <a:noFill/>
          <a:ln w="9525">
            <a:noFill/>
            <a:miter lim="800000"/>
            <a:headEnd/>
            <a:tailEnd/>
          </a:ln>
        </p:spPr>
        <p:txBody>
          <a:bodyPr lIns="92075" tIns="46038" rIns="92075" bIns="46038" anchor="ctr"/>
          <a:lstStyle/>
          <a:p>
            <a:pPr algn="l">
              <a:lnSpc>
                <a:spcPct val="90000"/>
              </a:lnSpc>
              <a:spcBef>
                <a:spcPct val="0"/>
              </a:spcBef>
              <a:buClrTx/>
              <a:buSzTx/>
              <a:buFontTx/>
              <a:buNone/>
            </a:pPr>
            <a:r>
              <a:rPr lang="en-US" sz="3800" b="1">
                <a:solidFill>
                  <a:srgbClr val="FFFF00"/>
                </a:solidFill>
              </a:rPr>
              <a:t>Zinc Deficiency- Treatment</a:t>
            </a:r>
          </a:p>
        </p:txBody>
      </p:sp>
      <p:sp>
        <p:nvSpPr>
          <p:cNvPr id="34819" name="Rectangle 3"/>
          <p:cNvSpPr>
            <a:spLocks noChangeArrowheads="1"/>
          </p:cNvSpPr>
          <p:nvPr/>
        </p:nvSpPr>
        <p:spPr bwMode="auto">
          <a:xfrm>
            <a:off x="304800" y="1752600"/>
            <a:ext cx="8534400" cy="4876800"/>
          </a:xfrm>
          <a:prstGeom prst="rect">
            <a:avLst/>
          </a:prstGeom>
          <a:noFill/>
          <a:ln w="9525">
            <a:noFill/>
            <a:miter lim="800000"/>
            <a:headEnd/>
            <a:tailEnd/>
          </a:ln>
        </p:spPr>
        <p:txBody>
          <a:bodyPr lIns="92075" tIns="46038" rIns="92075" bIns="46038"/>
          <a:lstStyle/>
          <a:p>
            <a:pPr marL="342900" indent="-342900" algn="l">
              <a:buFont typeface="Wingdings" pitchFamily="2" charset="2"/>
              <a:buChar char="Ø"/>
            </a:pPr>
            <a:r>
              <a:rPr kumimoji="0" lang="en-US" sz="2400"/>
              <a:t>Regular zinc supplements can greatly reduce common infant morbidities in developing countries </a:t>
            </a:r>
          </a:p>
          <a:p>
            <a:pPr marL="742950" lvl="1" indent="-285750" algn="l">
              <a:buSzPct val="130000"/>
              <a:buFontTx/>
              <a:buChar char="•"/>
            </a:pPr>
            <a:r>
              <a:rPr kumimoji="0" lang="en-US" sz="2300"/>
              <a:t>Adjunct treatment of diarrhea</a:t>
            </a:r>
          </a:p>
          <a:p>
            <a:pPr marL="1143000" lvl="2" indent="-228600" algn="l">
              <a:buSzPct val="75000"/>
              <a:buFontTx/>
              <a:buNone/>
            </a:pPr>
            <a:r>
              <a:rPr kumimoji="0" lang="en-US" sz="2200">
                <a:sym typeface="Wingdings" pitchFamily="2" charset="2"/>
              </a:rPr>
              <a:t> 20mg /day x 10 days</a:t>
            </a:r>
            <a:endParaRPr kumimoji="0" lang="en-US" sz="2200"/>
          </a:p>
          <a:p>
            <a:pPr marL="742950" lvl="1" indent="-285750" algn="l">
              <a:buSzPct val="130000"/>
              <a:buFontTx/>
              <a:buChar char="•"/>
            </a:pPr>
            <a:r>
              <a:rPr kumimoji="0" lang="en-US" sz="2300"/>
              <a:t>Pneumonia</a:t>
            </a:r>
          </a:p>
          <a:p>
            <a:pPr marL="742950" lvl="1" indent="-285750" algn="l">
              <a:buSzPct val="130000"/>
              <a:buFontTx/>
              <a:buChar char="•"/>
            </a:pPr>
            <a:r>
              <a:rPr kumimoji="0" lang="en-US" sz="2300"/>
              <a:t>Stunting</a:t>
            </a:r>
          </a:p>
          <a:p>
            <a:pPr marL="342900" indent="-342900" algn="l">
              <a:buFont typeface="Wingdings" pitchFamily="2" charset="2"/>
              <a:buChar char="Ø"/>
            </a:pPr>
            <a:r>
              <a:rPr kumimoji="0" lang="en-US" sz="2400"/>
              <a:t>Zinc deficiency commonly coexists with other micronutrient deficiencies including iron, making single supplements inappropriate </a:t>
            </a:r>
          </a:p>
          <a:p>
            <a:pPr marL="342900" indent="-342900" algn="l">
              <a:buFont typeface="Wingdings" pitchFamily="2" charset="2"/>
              <a:buChar char="Ø"/>
            </a:pPr>
            <a:r>
              <a:rPr kumimoji="0" lang="en-US" sz="2400"/>
              <a:t>Dietary diversification</a:t>
            </a:r>
          </a:p>
          <a:p>
            <a:pPr marL="742950" lvl="1" indent="-285750" algn="l">
              <a:buSzPct val="130000"/>
              <a:buFontTx/>
              <a:buChar char="•"/>
            </a:pPr>
            <a:r>
              <a:rPr kumimoji="0" lang="en-US" sz="2300"/>
              <a:t>Animal protein (oysters, red meat)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Summary</a:t>
            </a:r>
          </a:p>
        </p:txBody>
      </p:sp>
      <p:sp>
        <p:nvSpPr>
          <p:cNvPr id="318467" name="Rectangle 3"/>
          <p:cNvSpPr>
            <a:spLocks noGrp="1" noChangeArrowheads="1"/>
          </p:cNvSpPr>
          <p:nvPr>
            <p:ph type="body" idx="1"/>
          </p:nvPr>
        </p:nvSpPr>
        <p:spPr/>
        <p:txBody>
          <a:bodyPr/>
          <a:lstStyle/>
          <a:p>
            <a:r>
              <a:rPr lang="en-US" smtClean="0"/>
              <a:t>Major risk factors for micronutrient deficiency diseases include poor dietary intake, infection, disease and sanitation</a:t>
            </a:r>
          </a:p>
          <a:p>
            <a:pPr>
              <a:buFont typeface="Wingdings" pitchFamily="2" charset="2"/>
              <a:buNone/>
            </a:pPr>
            <a:endParaRPr lang="en-US" sz="2000" smtClean="0"/>
          </a:p>
          <a:p>
            <a:r>
              <a:rPr lang="en-US" smtClean="0"/>
              <a:t>The 4 major MDD are anemia, iodine deficiency, vitamin A deficiency, and zinc deficiency</a:t>
            </a:r>
          </a:p>
          <a:p>
            <a:pPr>
              <a:buFont typeface="Wingdings" pitchFamily="2" charset="2"/>
              <a:buNone/>
            </a:pPr>
            <a:endParaRPr lang="en-US" sz="1800" smtClean="0"/>
          </a:p>
          <a:p>
            <a:r>
              <a:rPr lang="en-US" smtClean="0"/>
              <a:t>Treatment for MDD include dietary diversification, supplementation, and food fortification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84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8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Anemia</a:t>
            </a:r>
          </a:p>
        </p:txBody>
      </p:sp>
      <p:sp>
        <p:nvSpPr>
          <p:cNvPr id="331779" name="Rectangle 3"/>
          <p:cNvSpPr>
            <a:spLocks noGrp="1" noChangeArrowheads="1"/>
          </p:cNvSpPr>
          <p:nvPr>
            <p:ph type="body" idx="1"/>
          </p:nvPr>
        </p:nvSpPr>
        <p:spPr>
          <a:xfrm>
            <a:off x="609600" y="1981200"/>
            <a:ext cx="8534400" cy="4495800"/>
          </a:xfrm>
        </p:spPr>
        <p:txBody>
          <a:bodyPr/>
          <a:lstStyle/>
          <a:p>
            <a:pPr>
              <a:lnSpc>
                <a:spcPct val="90000"/>
              </a:lnSpc>
            </a:pPr>
            <a:r>
              <a:rPr lang="en-US" sz="2400" smtClean="0"/>
              <a:t>Most common global nutrition problem </a:t>
            </a:r>
          </a:p>
          <a:p>
            <a:pPr>
              <a:lnSpc>
                <a:spcPct val="90000"/>
              </a:lnSpc>
              <a:buFont typeface="Wingdings" pitchFamily="2" charset="2"/>
              <a:buNone/>
            </a:pPr>
            <a:endParaRPr lang="en-US" sz="900" smtClean="0"/>
          </a:p>
          <a:p>
            <a:pPr>
              <a:lnSpc>
                <a:spcPct val="90000"/>
              </a:lnSpc>
            </a:pPr>
            <a:r>
              <a:rPr lang="en-US" sz="2400" smtClean="0"/>
              <a:t>Common causes of anemia</a:t>
            </a:r>
          </a:p>
          <a:p>
            <a:pPr lvl="1">
              <a:lnSpc>
                <a:spcPct val="90000"/>
              </a:lnSpc>
            </a:pPr>
            <a:r>
              <a:rPr lang="en-US" sz="2500" smtClean="0"/>
              <a:t>Iron deficiency anemia (IDA)</a:t>
            </a:r>
          </a:p>
          <a:p>
            <a:pPr lvl="1">
              <a:lnSpc>
                <a:spcPct val="90000"/>
              </a:lnSpc>
            </a:pPr>
            <a:r>
              <a:rPr lang="en-US" sz="2500" smtClean="0"/>
              <a:t>Infections (malaria, hookworm, HIV)</a:t>
            </a:r>
          </a:p>
          <a:p>
            <a:pPr lvl="1">
              <a:lnSpc>
                <a:spcPct val="90000"/>
              </a:lnSpc>
            </a:pPr>
            <a:r>
              <a:rPr lang="en-US" sz="2500" smtClean="0"/>
              <a:t>Other vitamin deficiencies</a:t>
            </a:r>
          </a:p>
          <a:p>
            <a:pPr lvl="1">
              <a:lnSpc>
                <a:spcPct val="90000"/>
              </a:lnSpc>
            </a:pPr>
            <a:r>
              <a:rPr lang="en-US" sz="2500" smtClean="0"/>
              <a:t>Hemoglobinopathies</a:t>
            </a:r>
          </a:p>
          <a:p>
            <a:pPr lvl="1">
              <a:lnSpc>
                <a:spcPct val="90000"/>
              </a:lnSpc>
              <a:buFontTx/>
              <a:buNone/>
            </a:pPr>
            <a:endParaRPr lang="en-US" sz="1000" smtClean="0"/>
          </a:p>
          <a:p>
            <a:pPr>
              <a:lnSpc>
                <a:spcPct val="90000"/>
              </a:lnSpc>
            </a:pPr>
            <a:r>
              <a:rPr lang="en-US" sz="2400" smtClean="0"/>
              <a:t>Health impact</a:t>
            </a:r>
          </a:p>
          <a:p>
            <a:pPr lvl="1">
              <a:lnSpc>
                <a:spcPct val="90000"/>
              </a:lnSpc>
            </a:pPr>
            <a:r>
              <a:rPr lang="en-US" sz="2500" smtClean="0"/>
              <a:t>Perinatal &amp; maternal mortality</a:t>
            </a:r>
          </a:p>
          <a:p>
            <a:pPr lvl="1">
              <a:lnSpc>
                <a:spcPct val="90000"/>
              </a:lnSpc>
            </a:pPr>
            <a:r>
              <a:rPr lang="en-US" sz="2500" smtClean="0"/>
              <a:t>Delayed child development</a:t>
            </a:r>
          </a:p>
          <a:p>
            <a:pPr lvl="1">
              <a:lnSpc>
                <a:spcPct val="90000"/>
              </a:lnSpc>
            </a:pPr>
            <a:r>
              <a:rPr lang="en-US" sz="2500" smtClean="0"/>
              <a:t>Reduced work capacity</a:t>
            </a:r>
          </a:p>
          <a:p>
            <a:pPr>
              <a:lnSpc>
                <a:spcPct val="90000"/>
              </a:lnSpc>
            </a:pPr>
            <a:endParaRPr lang="en-US" sz="2400" smtClean="0"/>
          </a:p>
        </p:txBody>
      </p:sp>
      <p:pic>
        <p:nvPicPr>
          <p:cNvPr id="10244" name="Picture 5" descr="icon_iron"/>
          <p:cNvPicPr>
            <a:picLocks noChangeAspect="1" noChangeArrowheads="1"/>
          </p:cNvPicPr>
          <p:nvPr/>
        </p:nvPicPr>
        <p:blipFill>
          <a:blip r:embed="rId3"/>
          <a:srcRect/>
          <a:stretch>
            <a:fillRect/>
          </a:stretch>
        </p:blipFill>
        <p:spPr bwMode="auto">
          <a:xfrm>
            <a:off x="8001000" y="228600"/>
            <a:ext cx="106680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77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1779">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1779">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1779">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1779">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1779">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17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Specific Nutritional Deficiencies</a:t>
            </a:r>
          </a:p>
        </p:txBody>
      </p:sp>
      <p:sp>
        <p:nvSpPr>
          <p:cNvPr id="81923" name="Rectangle 3"/>
          <p:cNvSpPr>
            <a:spLocks noGrp="1" noChangeArrowheads="1"/>
          </p:cNvSpPr>
          <p:nvPr>
            <p:ph type="body" idx="1"/>
          </p:nvPr>
        </p:nvSpPr>
        <p:spPr/>
        <p:txBody>
          <a:bodyPr/>
          <a:lstStyle/>
          <a:p>
            <a:r>
              <a:rPr lang="en-US"/>
              <a:t>Iodine Deficiency</a:t>
            </a:r>
          </a:p>
          <a:p>
            <a:r>
              <a:rPr lang="en-US"/>
              <a:t>Iron Deficiency</a:t>
            </a:r>
          </a:p>
          <a:p>
            <a:r>
              <a:rPr lang="en-US"/>
              <a:t>Vitamin A</a:t>
            </a:r>
          </a:p>
          <a:p>
            <a:r>
              <a:rPr lang="en-US"/>
              <a:t>Vitamin 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Iodine deficiency - thyroid</a:t>
            </a:r>
          </a:p>
        </p:txBody>
      </p:sp>
      <p:sp>
        <p:nvSpPr>
          <p:cNvPr id="19461" name="Rectangle 5"/>
          <p:cNvSpPr>
            <a:spLocks noChangeArrowheads="1"/>
          </p:cNvSpPr>
          <p:nvPr/>
        </p:nvSpPr>
        <p:spPr bwMode="auto">
          <a:xfrm>
            <a:off x="3563938" y="2239963"/>
            <a:ext cx="9144000" cy="0"/>
          </a:xfrm>
          <a:prstGeom prst="rect">
            <a:avLst/>
          </a:prstGeom>
          <a:noFill/>
          <a:ln w="9525">
            <a:noFill/>
            <a:miter lim="800000"/>
            <a:headEnd/>
            <a:tailEnd/>
          </a:ln>
          <a:effectLst/>
        </p:spPr>
        <p:txBody>
          <a:bodyPr>
            <a:spAutoFit/>
          </a:bodyPr>
          <a:lstStyle/>
          <a:p>
            <a:endParaRPr lang="en-US"/>
          </a:p>
        </p:txBody>
      </p:sp>
      <p:pic>
        <p:nvPicPr>
          <p:cNvPr id="19463" name="Picture 7" descr="377_full"/>
          <p:cNvPicPr>
            <a:picLocks noChangeAspect="1" noChangeArrowheads="1"/>
          </p:cNvPicPr>
          <p:nvPr/>
        </p:nvPicPr>
        <p:blipFill>
          <a:blip r:embed="rId2"/>
          <a:srcRect/>
          <a:stretch>
            <a:fillRect/>
          </a:stretch>
        </p:blipFill>
        <p:spPr bwMode="auto">
          <a:xfrm>
            <a:off x="5867400" y="1447800"/>
            <a:ext cx="2463800" cy="3352800"/>
          </a:xfrm>
          <a:prstGeom prst="rect">
            <a:avLst/>
          </a:prstGeom>
          <a:noFill/>
        </p:spPr>
      </p:pic>
      <p:sp>
        <p:nvSpPr>
          <p:cNvPr id="19464" name="Text Box 8"/>
          <p:cNvSpPr txBox="1">
            <a:spLocks noChangeArrowheads="1"/>
          </p:cNvSpPr>
          <p:nvPr/>
        </p:nvSpPr>
        <p:spPr bwMode="auto">
          <a:xfrm>
            <a:off x="82550" y="5075238"/>
            <a:ext cx="9213850" cy="1325562"/>
          </a:xfrm>
          <a:prstGeom prst="rect">
            <a:avLst/>
          </a:prstGeom>
          <a:noFill/>
          <a:ln w="9525">
            <a:noFill/>
            <a:miter lim="800000"/>
            <a:headEnd/>
            <a:tailEnd/>
          </a:ln>
          <a:effectLst/>
        </p:spPr>
        <p:txBody>
          <a:bodyPr wrap="none">
            <a:spAutoFit/>
          </a:bodyPr>
          <a:lstStyle/>
          <a:p>
            <a:r>
              <a:rPr lang="en-US" sz="2700" i="1">
                <a:solidFill>
                  <a:schemeClr val="bg1"/>
                </a:solidFill>
              </a:rPr>
              <a:t>“Simple goiter is the easiest of all known diseases to prevent . . .  </a:t>
            </a:r>
          </a:p>
          <a:p>
            <a:r>
              <a:rPr lang="en-US" sz="2700" i="1">
                <a:solidFill>
                  <a:schemeClr val="bg1"/>
                </a:solidFill>
              </a:rPr>
              <a:t>It may be excluded from the list of human diseases as soon as</a:t>
            </a:r>
          </a:p>
          <a:p>
            <a:r>
              <a:rPr lang="en-US" sz="2700" i="1">
                <a:solidFill>
                  <a:schemeClr val="bg1"/>
                </a:solidFill>
              </a:rPr>
              <a:t>society determines to make the effort”</a:t>
            </a:r>
            <a:r>
              <a:rPr lang="en-US" sz="2700">
                <a:solidFill>
                  <a:schemeClr val="bg1"/>
                </a:solidFill>
              </a:rPr>
              <a:t>  David Marine 1923</a:t>
            </a:r>
          </a:p>
        </p:txBody>
      </p:sp>
      <p:sp>
        <p:nvSpPr>
          <p:cNvPr id="19466" name="Line 10"/>
          <p:cNvSpPr>
            <a:spLocks noChangeShapeType="1"/>
          </p:cNvSpPr>
          <p:nvPr/>
        </p:nvSpPr>
        <p:spPr bwMode="auto">
          <a:xfrm flipH="1">
            <a:off x="7467600" y="3352800"/>
            <a:ext cx="838200" cy="381000"/>
          </a:xfrm>
          <a:prstGeom prst="line">
            <a:avLst/>
          </a:prstGeom>
          <a:noFill/>
          <a:ln w="63500">
            <a:solidFill>
              <a:srgbClr val="FF99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Iodine Deficiency Disorders</a:t>
            </a:r>
          </a:p>
        </p:txBody>
      </p:sp>
      <p:sp>
        <p:nvSpPr>
          <p:cNvPr id="109571" name="Rectangle 3"/>
          <p:cNvSpPr>
            <a:spLocks noChangeArrowheads="1"/>
          </p:cNvSpPr>
          <p:nvPr/>
        </p:nvSpPr>
        <p:spPr bwMode="auto">
          <a:xfrm>
            <a:off x="1438275" y="1828800"/>
            <a:ext cx="9144000" cy="0"/>
          </a:xfrm>
          <a:prstGeom prst="rect">
            <a:avLst/>
          </a:prstGeom>
          <a:noFill/>
          <a:ln w="9525">
            <a:noFill/>
            <a:miter lim="800000"/>
            <a:headEnd/>
            <a:tailEnd/>
          </a:ln>
          <a:effectLst/>
        </p:spPr>
        <p:txBody>
          <a:bodyPr>
            <a:spAutoFit/>
          </a:bodyPr>
          <a:lstStyle/>
          <a:p>
            <a:endParaRPr lang="en-US"/>
          </a:p>
        </p:txBody>
      </p:sp>
      <p:pic>
        <p:nvPicPr>
          <p:cNvPr id="109573" name="Picture 5" descr="figure9a"/>
          <p:cNvPicPr>
            <a:picLocks noChangeAspect="1" noChangeArrowheads="1"/>
          </p:cNvPicPr>
          <p:nvPr/>
        </p:nvPicPr>
        <p:blipFill>
          <a:blip r:embed="rId2"/>
          <a:srcRect/>
          <a:stretch>
            <a:fillRect/>
          </a:stretch>
        </p:blipFill>
        <p:spPr bwMode="auto">
          <a:xfrm>
            <a:off x="990600" y="1220788"/>
            <a:ext cx="7162800" cy="4983162"/>
          </a:xfrm>
          <a:prstGeom prst="rect">
            <a:avLst/>
          </a:prstGeom>
          <a:noFill/>
        </p:spPr>
      </p:pic>
      <p:sp>
        <p:nvSpPr>
          <p:cNvPr id="109574" name="Text Box 6"/>
          <p:cNvSpPr txBox="1">
            <a:spLocks noChangeArrowheads="1"/>
          </p:cNvSpPr>
          <p:nvPr/>
        </p:nvSpPr>
        <p:spPr bwMode="auto">
          <a:xfrm>
            <a:off x="381000" y="6477000"/>
            <a:ext cx="4578350" cy="366713"/>
          </a:xfrm>
          <a:prstGeom prst="rect">
            <a:avLst/>
          </a:prstGeom>
          <a:noFill/>
          <a:ln w="9525">
            <a:noFill/>
            <a:miter lim="800000"/>
            <a:headEnd/>
            <a:tailEnd/>
          </a:ln>
          <a:effectLst/>
        </p:spPr>
        <p:txBody>
          <a:bodyPr wrap="none">
            <a:spAutoFit/>
          </a:bodyPr>
          <a:lstStyle/>
          <a:p>
            <a:r>
              <a:rPr lang="en-US" sz="1800">
                <a:solidFill>
                  <a:schemeClr val="bg1"/>
                </a:solidFill>
                <a:latin typeface="Arial" charset="0"/>
              </a:rPr>
              <a:t>Source: State of the World’s Children, 1998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Causes of Iodine Deficiency</a:t>
            </a:r>
          </a:p>
        </p:txBody>
      </p:sp>
      <p:sp>
        <p:nvSpPr>
          <p:cNvPr id="136195" name="Rectangle 3"/>
          <p:cNvSpPr>
            <a:spLocks noGrp="1" noChangeArrowheads="1"/>
          </p:cNvSpPr>
          <p:nvPr>
            <p:ph type="body" idx="1"/>
          </p:nvPr>
        </p:nvSpPr>
        <p:spPr/>
        <p:txBody>
          <a:bodyPr/>
          <a:lstStyle/>
          <a:p>
            <a:r>
              <a:rPr lang="en-US"/>
              <a:t>Mountainous areas at risk (soils leached by high rainfall, melting snow, flooding)</a:t>
            </a:r>
          </a:p>
          <a:p>
            <a:endParaRPr lang="en-US"/>
          </a:p>
          <a:p>
            <a:r>
              <a:rPr lang="en-US"/>
              <a:t>Culturally induced behavioral change</a:t>
            </a:r>
          </a:p>
          <a:p>
            <a:pPr lvl="1"/>
            <a:r>
              <a:rPr lang="en-US"/>
              <a:t>Tasmanian Aboriginals migrated every season until European invasion, became sedentary and had incidence of thyroid problems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152400"/>
            <a:ext cx="8763000" cy="762000"/>
          </a:xfrm>
        </p:spPr>
        <p:txBody>
          <a:bodyPr/>
          <a:lstStyle/>
          <a:p>
            <a:r>
              <a:rPr lang="en-US"/>
              <a:t>Iodine Deficiency: Severe</a:t>
            </a:r>
          </a:p>
        </p:txBody>
      </p:sp>
      <p:sp>
        <p:nvSpPr>
          <p:cNvPr id="93187" name="Rectangle 3"/>
          <p:cNvSpPr>
            <a:spLocks noGrp="1" noChangeArrowheads="1"/>
          </p:cNvSpPr>
          <p:nvPr>
            <p:ph type="body" idx="1"/>
          </p:nvPr>
        </p:nvSpPr>
        <p:spPr/>
        <p:txBody>
          <a:bodyPr/>
          <a:lstStyle/>
          <a:p>
            <a:pPr>
              <a:lnSpc>
                <a:spcPct val="90000"/>
              </a:lnSpc>
            </a:pPr>
            <a:r>
              <a:rPr lang="en-US">
                <a:solidFill>
                  <a:srgbClr val="FFFF00"/>
                </a:solidFill>
              </a:rPr>
              <a:t>Goiter:</a:t>
            </a:r>
            <a:r>
              <a:rPr lang="en-US"/>
              <a:t> most commonly recognized consequence (enlarged thyroid)</a:t>
            </a:r>
          </a:p>
          <a:p>
            <a:pPr lvl="1">
              <a:lnSpc>
                <a:spcPct val="90000"/>
              </a:lnSpc>
            </a:pPr>
            <a:r>
              <a:rPr lang="en-US"/>
              <a:t>Occurs when thyroid gland is unable to meet the metabolic demands of the body through sufficient hormone production – thyroid compensates by enlarging (works in short term)</a:t>
            </a:r>
          </a:p>
          <a:p>
            <a:pPr>
              <a:lnSpc>
                <a:spcPct val="90000"/>
              </a:lnSpc>
            </a:pPr>
            <a:r>
              <a:rPr lang="en-US">
                <a:solidFill>
                  <a:srgbClr val="FFFF00"/>
                </a:solidFill>
              </a:rPr>
              <a:t>Cretenism:</a:t>
            </a:r>
            <a:r>
              <a:rPr lang="en-US"/>
              <a:t> proximal pyramidal signs, intellectual impairment, primitive reflexes</a:t>
            </a:r>
          </a:p>
          <a:p>
            <a:pPr lvl="1">
              <a:lnSpc>
                <a:spcPct val="90000"/>
              </a:lnSpc>
            </a:pPr>
            <a:r>
              <a:rPr lang="en-US"/>
              <a:t>Only occurs with severe fetal iodine deficiency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anim calcmode="lin" valueType="num">
                                      <p:cBhvr additive="base">
                                        <p:cTn id="11" dur="500" fill="hold"/>
                                        <p:tgtEl>
                                          <p:spTgt spid="9318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3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 calcmode="lin" valueType="num">
                                      <p:cBhvr additive="base">
                                        <p:cTn id="17" dur="500" fill="hold"/>
                                        <p:tgtEl>
                                          <p:spTgt spid="9318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318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3187">
                                            <p:txEl>
                                              <p:pRg st="3" end="3"/>
                                            </p:txEl>
                                          </p:spTgt>
                                        </p:tgtEl>
                                        <p:attrNameLst>
                                          <p:attrName>style.visibility</p:attrName>
                                        </p:attrNameLst>
                                      </p:cBhvr>
                                      <p:to>
                                        <p:strVal val="visible"/>
                                      </p:to>
                                    </p:set>
                                    <p:anim calcmode="lin" valueType="num">
                                      <p:cBhvr additive="base">
                                        <p:cTn id="21" dur="500" fill="hold"/>
                                        <p:tgtEl>
                                          <p:spTgt spid="9318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31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Iodine Deficiency: Moderate</a:t>
            </a:r>
          </a:p>
        </p:txBody>
      </p:sp>
      <p:sp>
        <p:nvSpPr>
          <p:cNvPr id="95235" name="Rectangle 3"/>
          <p:cNvSpPr>
            <a:spLocks noGrp="1" noChangeArrowheads="1"/>
          </p:cNvSpPr>
          <p:nvPr>
            <p:ph type="body" idx="1"/>
          </p:nvPr>
        </p:nvSpPr>
        <p:spPr/>
        <p:txBody>
          <a:bodyPr/>
          <a:lstStyle/>
          <a:p>
            <a:r>
              <a:rPr lang="en-US"/>
              <a:t>Studies comparing 2 Villages</a:t>
            </a:r>
          </a:p>
          <a:p>
            <a:pPr lvl="1"/>
            <a:r>
              <a:rPr lang="en-US"/>
              <a:t>Consistent results: meta-analysis showed </a:t>
            </a:r>
            <a:r>
              <a:rPr lang="en-US">
                <a:solidFill>
                  <a:srgbClr val="FF9900"/>
                </a:solidFill>
              </a:rPr>
              <a:t>13.5 IQ point</a:t>
            </a:r>
            <a:r>
              <a:rPr lang="en-US"/>
              <a:t> difference between groups</a:t>
            </a:r>
          </a:p>
          <a:p>
            <a:r>
              <a:rPr lang="en-US"/>
              <a:t>Intervention Studies</a:t>
            </a:r>
          </a:p>
          <a:p>
            <a:pPr lvl="1"/>
            <a:r>
              <a:rPr lang="en-US"/>
              <a:t>Prenatal supplementation (esp. 1</a:t>
            </a:r>
            <a:r>
              <a:rPr lang="en-US" baseline="30000"/>
              <a:t>st</a:t>
            </a:r>
            <a:r>
              <a:rPr lang="en-US"/>
              <a:t> trimester): clear impact – prevents cretenism, and affects mental development in children</a:t>
            </a:r>
          </a:p>
          <a:p>
            <a:pPr lvl="1"/>
            <a:r>
              <a:rPr lang="en-US"/>
              <a:t>Childhood supplementation: many mediocre studies, but positive impact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Source:UN ACC-SCN-IFPRI - 4th Report on World Nutrition Situation</a:t>
            </a:r>
          </a:p>
        </p:txBody>
      </p:sp>
      <p:sp>
        <p:nvSpPr>
          <p:cNvPr id="178178" name="Rectangle 2"/>
          <p:cNvSpPr>
            <a:spLocks noGrp="1" noChangeArrowheads="1"/>
          </p:cNvSpPr>
          <p:nvPr>
            <p:ph type="title"/>
          </p:nvPr>
        </p:nvSpPr>
        <p:spPr/>
        <p:txBody>
          <a:bodyPr/>
          <a:lstStyle/>
          <a:p>
            <a:r>
              <a:rPr lang="en-US"/>
              <a:t>Iron deficiency - anemia</a:t>
            </a:r>
          </a:p>
        </p:txBody>
      </p:sp>
      <p:sp>
        <p:nvSpPr>
          <p:cNvPr id="178179" name="Rectangle 3"/>
          <p:cNvSpPr>
            <a:spLocks noChangeArrowheads="1"/>
          </p:cNvSpPr>
          <p:nvPr/>
        </p:nvSpPr>
        <p:spPr bwMode="auto">
          <a:xfrm flipH="1">
            <a:off x="7575550" y="5562600"/>
            <a:ext cx="120650" cy="457200"/>
          </a:xfrm>
          <a:prstGeom prst="rect">
            <a:avLst/>
          </a:prstGeom>
          <a:noFill/>
          <a:ln w="9525">
            <a:noFill/>
            <a:miter lim="800000"/>
            <a:headEnd/>
            <a:tailEnd/>
          </a:ln>
          <a:effectLst/>
        </p:spPr>
        <p:txBody>
          <a:bodyPr>
            <a:spAutoFit/>
          </a:bodyPr>
          <a:lstStyle/>
          <a:p>
            <a:endParaRPr lang="en-US"/>
          </a:p>
        </p:txBody>
      </p:sp>
      <p:sp>
        <p:nvSpPr>
          <p:cNvPr id="178181" name="Rectangle 5"/>
          <p:cNvSpPr>
            <a:spLocks noChangeArrowheads="1"/>
          </p:cNvSpPr>
          <p:nvPr/>
        </p:nvSpPr>
        <p:spPr bwMode="auto">
          <a:xfrm>
            <a:off x="2971800" y="2057400"/>
            <a:ext cx="914400" cy="914400"/>
          </a:xfrm>
          <a:prstGeom prst="rect">
            <a:avLst/>
          </a:prstGeom>
          <a:noFill/>
          <a:ln w="9525">
            <a:noFill/>
            <a:miter lim="800000"/>
            <a:headEnd/>
            <a:tailEnd/>
          </a:ln>
          <a:effectLst/>
        </p:spPr>
        <p:txBody>
          <a:bodyPr wrap="none" anchor="ctr"/>
          <a:lstStyle/>
          <a:p>
            <a:pPr algn="ctr"/>
            <a:r>
              <a:rPr lang="en-US"/>
              <a:t>%</a:t>
            </a:r>
          </a:p>
        </p:txBody>
      </p:sp>
      <p:sp>
        <p:nvSpPr>
          <p:cNvPr id="178182" name="Text Box 6"/>
          <p:cNvSpPr txBox="1">
            <a:spLocks noChangeArrowheads="1"/>
          </p:cNvSpPr>
          <p:nvPr/>
        </p:nvSpPr>
        <p:spPr bwMode="auto">
          <a:xfrm>
            <a:off x="1447800" y="6553200"/>
            <a:ext cx="5257800" cy="304800"/>
          </a:xfrm>
          <a:prstGeom prst="rect">
            <a:avLst/>
          </a:prstGeom>
          <a:noFill/>
          <a:ln w="9525">
            <a:noFill/>
            <a:miter lim="800000"/>
            <a:headEnd/>
            <a:tailEnd/>
          </a:ln>
          <a:effectLst/>
        </p:spPr>
        <p:txBody>
          <a:bodyPr>
            <a:spAutoFit/>
          </a:bodyPr>
          <a:lstStyle/>
          <a:p>
            <a:pPr algn="r">
              <a:spcBef>
                <a:spcPct val="50000"/>
              </a:spcBef>
            </a:pPr>
            <a:r>
              <a:rPr lang="en-US" sz="1400">
                <a:solidFill>
                  <a:schemeClr val="bg1"/>
                </a:solidFill>
              </a:rPr>
              <a:t>Source: UN-ACC-SCN-IFPRI-4 Report on World Nutrition Situation</a:t>
            </a:r>
          </a:p>
        </p:txBody>
      </p:sp>
      <p:graphicFrame>
        <p:nvGraphicFramePr>
          <p:cNvPr id="178183" name="Object 7"/>
          <p:cNvGraphicFramePr>
            <a:graphicFrameLocks noChangeAspect="1"/>
          </p:cNvGraphicFramePr>
          <p:nvPr>
            <p:ph idx="1"/>
          </p:nvPr>
        </p:nvGraphicFramePr>
        <p:xfrm>
          <a:off x="457200" y="990600"/>
          <a:ext cx="7391400" cy="4943475"/>
        </p:xfrm>
        <a:graphic>
          <a:graphicData uri="http://schemas.openxmlformats.org/presentationml/2006/ole">
            <p:oleObj spid="_x0000_s119810" name="Chart" r:id="rId4" imgW="6096060" imgH="4076790" progId="MSGraph.Chart.8">
              <p:embed followColorScheme="full"/>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Iron Deficiency</a:t>
            </a:r>
          </a:p>
        </p:txBody>
      </p:sp>
      <p:sp>
        <p:nvSpPr>
          <p:cNvPr id="156675" name="Rectangle 3"/>
          <p:cNvSpPr>
            <a:spLocks noGrp="1" noChangeArrowheads="1"/>
          </p:cNvSpPr>
          <p:nvPr>
            <p:ph type="body" idx="1"/>
          </p:nvPr>
        </p:nvSpPr>
        <p:spPr/>
        <p:txBody>
          <a:bodyPr/>
          <a:lstStyle/>
          <a:p>
            <a:r>
              <a:rPr lang="en-US"/>
              <a:t>Iron is critical for body:</a:t>
            </a:r>
          </a:p>
          <a:p>
            <a:pPr lvl="1"/>
            <a:r>
              <a:rPr lang="en-US"/>
              <a:t>Carries oxygen to tissues from lungs</a:t>
            </a:r>
          </a:p>
          <a:p>
            <a:pPr lvl="1"/>
            <a:r>
              <a:rPr lang="en-US"/>
              <a:t>Transports electrons within cells</a:t>
            </a:r>
          </a:p>
          <a:p>
            <a:pPr lvl="1"/>
            <a:r>
              <a:rPr lang="en-US"/>
              <a:t>Integral part of important enzyme reactions</a:t>
            </a:r>
          </a:p>
          <a:p>
            <a:r>
              <a:rPr lang="en-US"/>
              <a:t>Anemia is caused most commonly by iron deficiency (anemia is found in 40-60% of women and children in developing countries)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Iron Deficiency Consequences</a:t>
            </a:r>
          </a:p>
        </p:txBody>
      </p:sp>
      <p:sp>
        <p:nvSpPr>
          <p:cNvPr id="94211" name="Rectangle 3"/>
          <p:cNvSpPr>
            <a:spLocks noGrp="1" noChangeArrowheads="1"/>
          </p:cNvSpPr>
          <p:nvPr>
            <p:ph type="body" idx="1"/>
          </p:nvPr>
        </p:nvSpPr>
        <p:spPr/>
        <p:txBody>
          <a:bodyPr/>
          <a:lstStyle/>
          <a:p>
            <a:r>
              <a:rPr lang="en-US"/>
              <a:t>Iron deficiency results in:</a:t>
            </a:r>
          </a:p>
          <a:p>
            <a:pPr lvl="1"/>
            <a:r>
              <a:rPr lang="en-US"/>
              <a:t>Decreased work capacity and work productivity</a:t>
            </a:r>
          </a:p>
          <a:p>
            <a:pPr lvl="1"/>
            <a:r>
              <a:rPr lang="en-US"/>
              <a:t>Permanently impaired development</a:t>
            </a:r>
          </a:p>
          <a:p>
            <a:pPr lvl="2"/>
            <a:r>
              <a:rPr lang="en-US"/>
              <a:t>Psychomotor development of anemic children will be reduced by 5-10 IQ points</a:t>
            </a:r>
          </a:p>
          <a:p>
            <a:pPr lvl="1"/>
            <a:r>
              <a:rPr lang="en-US"/>
              <a:t>Increased morbidity and mortality from infections</a:t>
            </a:r>
          </a:p>
          <a:p>
            <a:pPr lvl="1"/>
            <a:r>
              <a:rPr lang="en-US"/>
              <a:t>Decreased growth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152400"/>
            <a:ext cx="7772400" cy="762000"/>
          </a:xfrm>
        </p:spPr>
        <p:txBody>
          <a:bodyPr/>
          <a:lstStyle/>
          <a:p>
            <a:r>
              <a:rPr lang="en-US" sz="4000" b="1"/>
              <a:t>Vitamin A Deficiency</a:t>
            </a:r>
          </a:p>
        </p:txBody>
      </p:sp>
      <p:sp>
        <p:nvSpPr>
          <p:cNvPr id="174083" name="Rectangle 3"/>
          <p:cNvSpPr>
            <a:spLocks noGrp="1" noChangeArrowheads="1"/>
          </p:cNvSpPr>
          <p:nvPr>
            <p:ph type="body" sz="half" idx="2"/>
          </p:nvPr>
        </p:nvSpPr>
        <p:spPr>
          <a:xfrm>
            <a:off x="4724400" y="1447800"/>
            <a:ext cx="3733800" cy="4267200"/>
          </a:xfrm>
        </p:spPr>
        <p:txBody>
          <a:bodyPr/>
          <a:lstStyle/>
          <a:p>
            <a:pPr>
              <a:lnSpc>
                <a:spcPct val="90000"/>
              </a:lnSpc>
            </a:pPr>
            <a:r>
              <a:rPr lang="en-US" sz="2400" b="1"/>
              <a:t>Vitamin A is important because it is essential to vision, fetal development, immune response</a:t>
            </a:r>
          </a:p>
          <a:p>
            <a:pPr>
              <a:lnSpc>
                <a:spcPct val="90000"/>
              </a:lnSpc>
              <a:buFontTx/>
              <a:buNone/>
            </a:pPr>
            <a:endParaRPr lang="en-US" sz="2400" b="1"/>
          </a:p>
          <a:p>
            <a:pPr>
              <a:lnSpc>
                <a:spcPct val="90000"/>
              </a:lnSpc>
            </a:pPr>
            <a:r>
              <a:rPr lang="en-US" sz="2400" b="1"/>
              <a:t>250 million</a:t>
            </a:r>
            <a:r>
              <a:rPr lang="en-US" sz="2400"/>
              <a:t> children of pre-school age lack sufficient Vitamin A in their diet.</a:t>
            </a:r>
          </a:p>
          <a:p>
            <a:pPr>
              <a:lnSpc>
                <a:spcPct val="90000"/>
              </a:lnSpc>
            </a:pPr>
            <a:r>
              <a:rPr lang="en-US" sz="2400" b="1"/>
              <a:t>350,000</a:t>
            </a:r>
            <a:r>
              <a:rPr lang="en-US" sz="2400"/>
              <a:t> become blind each year, and half of them die within a year of becoming blind….</a:t>
            </a:r>
          </a:p>
          <a:p>
            <a:pPr>
              <a:lnSpc>
                <a:spcPct val="90000"/>
              </a:lnSpc>
              <a:buFontTx/>
              <a:buNone/>
            </a:pPr>
            <a:endParaRPr lang="en-US" sz="2400"/>
          </a:p>
        </p:txBody>
      </p:sp>
      <p:pic>
        <p:nvPicPr>
          <p:cNvPr id="174084" name="Picture 4" descr="eye"/>
          <p:cNvPicPr>
            <a:picLocks noGrp="1" noChangeAspect="1" noChangeArrowheads="1"/>
          </p:cNvPicPr>
          <p:nvPr>
            <p:ph type="clipArt" sz="half" idx="1"/>
          </p:nvPr>
        </p:nvPicPr>
        <p:blipFill>
          <a:blip r:embed="rId3"/>
          <a:srcRect/>
          <a:stretch>
            <a:fillRect/>
          </a:stretch>
        </p:blipFill>
        <p:spPr>
          <a:xfrm>
            <a:off x="838200" y="1524000"/>
            <a:ext cx="3505200" cy="4572000"/>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28600" y="1819275"/>
            <a:ext cx="5257800" cy="4872038"/>
          </a:xfrm>
          <a:prstGeom prst="rect">
            <a:avLst/>
          </a:prstGeom>
          <a:noFill/>
          <a:ln w="12700" cap="sq">
            <a:noFill/>
            <a:miter lim="800000"/>
            <a:headEnd type="none" w="sm" len="sm"/>
            <a:tailEnd type="none" w="sm" len="sm"/>
          </a:ln>
        </p:spPr>
        <p:txBody>
          <a:bodyPr>
            <a:spAutoFit/>
          </a:bodyPr>
          <a:lstStyle/>
          <a:p>
            <a:pPr algn="l">
              <a:spcBef>
                <a:spcPct val="0"/>
              </a:spcBef>
              <a:buClrTx/>
              <a:buSzTx/>
              <a:buFontTx/>
              <a:buNone/>
            </a:pPr>
            <a:r>
              <a:rPr kumimoji="0" lang="en-GB" sz="2400"/>
              <a:t> </a:t>
            </a:r>
          </a:p>
          <a:p>
            <a:pPr algn="l">
              <a:spcBef>
                <a:spcPct val="0"/>
              </a:spcBef>
              <a:buClrTx/>
              <a:buSzTx/>
              <a:buFontTx/>
              <a:buChar char="•"/>
            </a:pPr>
            <a:r>
              <a:rPr kumimoji="0" lang="en-GB" sz="2400"/>
              <a:t>Low dietary intakes</a:t>
            </a:r>
          </a:p>
          <a:p>
            <a:pPr lvl="1" algn="l">
              <a:spcBef>
                <a:spcPct val="0"/>
              </a:spcBef>
              <a:buClrTx/>
              <a:buSzTx/>
              <a:buFontTx/>
              <a:buChar char="•"/>
            </a:pPr>
            <a:r>
              <a:rPr kumimoji="0" lang="en-GB" sz="2400"/>
              <a:t> Diet poor in iron-rich foods/animal foods</a:t>
            </a:r>
          </a:p>
          <a:p>
            <a:pPr lvl="1" algn="l">
              <a:spcBef>
                <a:spcPct val="0"/>
              </a:spcBef>
              <a:buClrTx/>
              <a:buSzTx/>
              <a:buFontTx/>
              <a:buChar char="•"/>
            </a:pPr>
            <a:r>
              <a:rPr kumimoji="0" lang="en-GB" sz="2400"/>
              <a:t> High intake of inhibitors (Tea)</a:t>
            </a:r>
          </a:p>
          <a:p>
            <a:pPr lvl="1" algn="l">
              <a:spcBef>
                <a:spcPct val="0"/>
              </a:spcBef>
              <a:buClrTx/>
              <a:buSzTx/>
              <a:buFontTx/>
              <a:buChar char="•"/>
            </a:pPr>
            <a:endParaRPr kumimoji="0" lang="en-GB" sz="2400"/>
          </a:p>
          <a:p>
            <a:pPr algn="l">
              <a:spcBef>
                <a:spcPct val="0"/>
              </a:spcBef>
              <a:buClrTx/>
              <a:buSzTx/>
              <a:buFontTx/>
              <a:buChar char="•"/>
            </a:pPr>
            <a:r>
              <a:rPr kumimoji="0" lang="en-GB" sz="2400"/>
              <a:t> Infections (malaria, helminthes infection, schistosomiasis)</a:t>
            </a:r>
          </a:p>
          <a:p>
            <a:pPr algn="l">
              <a:spcBef>
                <a:spcPct val="0"/>
              </a:spcBef>
              <a:buClrTx/>
              <a:buSzTx/>
              <a:buFontTx/>
              <a:buChar char="•"/>
            </a:pPr>
            <a:endParaRPr kumimoji="0" lang="en-GB" sz="2400"/>
          </a:p>
          <a:p>
            <a:pPr algn="l">
              <a:spcBef>
                <a:spcPct val="0"/>
              </a:spcBef>
              <a:buClrTx/>
              <a:buSzTx/>
              <a:buFontTx/>
              <a:buChar char="•"/>
            </a:pPr>
            <a:r>
              <a:rPr kumimoji="0" lang="en-GB" sz="2400"/>
              <a:t> Blood loss</a:t>
            </a:r>
          </a:p>
          <a:p>
            <a:pPr lvl="1" algn="l">
              <a:spcBef>
                <a:spcPct val="0"/>
              </a:spcBef>
              <a:buClrTx/>
              <a:buSzTx/>
              <a:buFontTx/>
              <a:buNone/>
            </a:pPr>
            <a:endParaRPr kumimoji="0" lang="en-GB" sz="2000"/>
          </a:p>
          <a:p>
            <a:pPr algn="l">
              <a:spcBef>
                <a:spcPct val="0"/>
              </a:spcBef>
              <a:buClrTx/>
              <a:buSzTx/>
              <a:buFontTx/>
              <a:buNone/>
            </a:pPr>
            <a:r>
              <a:rPr kumimoji="0" lang="en-GB" sz="1800"/>
              <a:t> </a:t>
            </a:r>
          </a:p>
          <a:p>
            <a:pPr algn="l">
              <a:spcBef>
                <a:spcPct val="0"/>
              </a:spcBef>
              <a:buClrTx/>
              <a:buSzTx/>
              <a:buFontTx/>
              <a:buNone/>
            </a:pPr>
            <a:endParaRPr kumimoji="0" lang="en-GB" sz="1800"/>
          </a:p>
          <a:p>
            <a:pPr algn="l">
              <a:spcBef>
                <a:spcPct val="0"/>
              </a:spcBef>
              <a:buClrTx/>
              <a:buSzTx/>
              <a:buFontTx/>
              <a:buNone/>
            </a:pPr>
            <a:r>
              <a:rPr kumimoji="0" lang="en-GB" sz="1800"/>
              <a:t> </a:t>
            </a:r>
          </a:p>
        </p:txBody>
      </p:sp>
      <p:pic>
        <p:nvPicPr>
          <p:cNvPr id="11267" name="Picture 4" descr="02"/>
          <p:cNvPicPr>
            <a:picLocks noChangeAspect="1" noChangeArrowheads="1"/>
          </p:cNvPicPr>
          <p:nvPr/>
        </p:nvPicPr>
        <p:blipFill>
          <a:blip r:embed="rId2"/>
          <a:srcRect/>
          <a:stretch>
            <a:fillRect/>
          </a:stretch>
        </p:blipFill>
        <p:spPr bwMode="auto">
          <a:xfrm>
            <a:off x="5867400" y="1828800"/>
            <a:ext cx="2936875" cy="4419600"/>
          </a:xfrm>
          <a:prstGeom prst="rect">
            <a:avLst/>
          </a:prstGeom>
          <a:noFill/>
          <a:ln w="9525">
            <a:noFill/>
            <a:miter lim="800000"/>
            <a:headEnd/>
            <a:tailEnd/>
          </a:ln>
        </p:spPr>
      </p:pic>
      <p:sp>
        <p:nvSpPr>
          <p:cNvPr id="11268" name="Rectangle 5"/>
          <p:cNvSpPr>
            <a:spLocks noGrp="1" noChangeArrowheads="1"/>
          </p:cNvSpPr>
          <p:nvPr>
            <p:ph type="title"/>
          </p:nvPr>
        </p:nvSpPr>
        <p:spPr/>
        <p:txBody>
          <a:bodyPr/>
          <a:lstStyle/>
          <a:p>
            <a:r>
              <a:rPr lang="en-US" smtClean="0"/>
              <a:t>Anemia- Risk Factors</a:t>
            </a:r>
          </a:p>
        </p:txBody>
      </p:sp>
      <p:sp>
        <p:nvSpPr>
          <p:cNvPr id="11269" name="Rectangle 4"/>
          <p:cNvSpPr>
            <a:spLocks noChangeArrowheads="1"/>
          </p:cNvSpPr>
          <p:nvPr/>
        </p:nvSpPr>
        <p:spPr bwMode="auto">
          <a:xfrm rot="1772646">
            <a:off x="6978650" y="2808288"/>
            <a:ext cx="914400" cy="114300"/>
          </a:xfrm>
          <a:prstGeom prst="rect">
            <a:avLst/>
          </a:prstGeom>
          <a:gradFill rotWithShape="0">
            <a:gsLst>
              <a:gs pos="0">
                <a:srgbClr val="0000FF"/>
              </a:gs>
              <a:gs pos="100000">
                <a:srgbClr val="000000"/>
              </a:gs>
            </a:gsLst>
            <a:lin ang="0" scaled="1"/>
          </a:gradFill>
          <a:ln w="9525" algn="ctr">
            <a:no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Vitamin A Deficiency</a:t>
            </a:r>
          </a:p>
        </p:txBody>
      </p:sp>
      <p:sp>
        <p:nvSpPr>
          <p:cNvPr id="154629" name="Text Box 5"/>
          <p:cNvSpPr txBox="1">
            <a:spLocks noChangeArrowheads="1"/>
          </p:cNvSpPr>
          <p:nvPr/>
        </p:nvSpPr>
        <p:spPr bwMode="auto">
          <a:xfrm>
            <a:off x="381000" y="990600"/>
            <a:ext cx="8169275" cy="5940425"/>
          </a:xfrm>
          <a:prstGeom prst="rect">
            <a:avLst/>
          </a:prstGeom>
          <a:noFill/>
          <a:ln w="9525">
            <a:noFill/>
            <a:miter lim="800000"/>
            <a:headEnd/>
            <a:tailEnd/>
          </a:ln>
          <a:effectLst/>
        </p:spPr>
        <p:txBody>
          <a:bodyPr>
            <a:spAutoFit/>
          </a:bodyPr>
          <a:lstStyle/>
          <a:p>
            <a:pPr>
              <a:buClr>
                <a:schemeClr val="bg1"/>
              </a:buClr>
              <a:buFontTx/>
              <a:buChar char="•"/>
            </a:pPr>
            <a:r>
              <a:rPr lang="en-US">
                <a:latin typeface="Arial" charset="0"/>
              </a:rPr>
              <a:t> </a:t>
            </a:r>
            <a:r>
              <a:rPr lang="en-US" sz="3200">
                <a:solidFill>
                  <a:schemeClr val="bg1"/>
                </a:solidFill>
                <a:latin typeface="Arial" charset="0"/>
              </a:rPr>
              <a:t>Associated with blindness and increased severity of infections such as measles and diarrhoeal disease</a:t>
            </a:r>
          </a:p>
          <a:p>
            <a:pPr>
              <a:buFontTx/>
              <a:buChar char="•"/>
            </a:pPr>
            <a:endParaRPr lang="en-US" sz="3200">
              <a:solidFill>
                <a:schemeClr val="bg1"/>
              </a:solidFill>
              <a:latin typeface="Arial" charset="0"/>
            </a:endParaRPr>
          </a:p>
          <a:p>
            <a:pPr>
              <a:buFontTx/>
              <a:buChar char="•"/>
            </a:pPr>
            <a:r>
              <a:rPr lang="en-US" sz="3200">
                <a:solidFill>
                  <a:schemeClr val="bg1"/>
                </a:solidFill>
                <a:latin typeface="Arial" charset="0"/>
              </a:rPr>
              <a:t> WHO estimates that 2.8 million children under 5 years old have signs of clinical xerophthalmia (childhood blindness)</a:t>
            </a:r>
          </a:p>
          <a:p>
            <a:pPr>
              <a:buFontTx/>
              <a:buChar char="•"/>
            </a:pPr>
            <a:endParaRPr lang="en-US" sz="3200">
              <a:solidFill>
                <a:schemeClr val="bg1"/>
              </a:solidFill>
              <a:latin typeface="Arial" charset="0"/>
            </a:endParaRPr>
          </a:p>
          <a:p>
            <a:pPr>
              <a:buFontTx/>
              <a:buChar char="•"/>
            </a:pPr>
            <a:r>
              <a:rPr lang="en-US" sz="3200">
                <a:solidFill>
                  <a:schemeClr val="bg1"/>
                </a:solidFill>
                <a:latin typeface="Arial" charset="0"/>
              </a:rPr>
              <a:t> WHO estimates that 14 million pre-school children already have some eye damage from Vitamin A deficiency</a:t>
            </a:r>
          </a:p>
          <a:p>
            <a:endParaRPr lang="en-US" sz="3200">
              <a:solidFill>
                <a:schemeClr val="bg1"/>
              </a:solidFill>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Vitamin D Deficiency: Rickets</a:t>
            </a:r>
          </a:p>
        </p:txBody>
      </p:sp>
      <p:pic>
        <p:nvPicPr>
          <p:cNvPr id="117765" name="Picture 5" descr="Rickets of the legs"/>
          <p:cNvPicPr>
            <a:picLocks noChangeAspect="1" noChangeArrowheads="1"/>
          </p:cNvPicPr>
          <p:nvPr/>
        </p:nvPicPr>
        <p:blipFill>
          <a:blip r:embed="rId3"/>
          <a:srcRect/>
          <a:stretch>
            <a:fillRect/>
          </a:stretch>
        </p:blipFill>
        <p:spPr bwMode="auto">
          <a:xfrm>
            <a:off x="762000" y="1200150"/>
            <a:ext cx="6096000" cy="5237163"/>
          </a:xfrm>
          <a:prstGeom prst="rect">
            <a:avLst/>
          </a:prstGeom>
          <a:noFill/>
        </p:spPr>
      </p:pic>
      <p:sp>
        <p:nvSpPr>
          <p:cNvPr id="117766" name="Text Box 6"/>
          <p:cNvSpPr txBox="1">
            <a:spLocks noChangeArrowheads="1"/>
          </p:cNvSpPr>
          <p:nvPr/>
        </p:nvSpPr>
        <p:spPr bwMode="auto">
          <a:xfrm>
            <a:off x="669925" y="6289675"/>
            <a:ext cx="5003800" cy="457200"/>
          </a:xfrm>
          <a:prstGeom prst="rect">
            <a:avLst/>
          </a:prstGeom>
          <a:noFill/>
          <a:ln w="9525">
            <a:noFill/>
            <a:miter lim="800000"/>
            <a:headEnd/>
            <a:tailEnd/>
          </a:ln>
          <a:effectLst/>
        </p:spPr>
        <p:txBody>
          <a:bodyPr wrap="none">
            <a:spAutoFit/>
          </a:bodyPr>
          <a:lstStyle/>
          <a:p>
            <a:r>
              <a:rPr lang="en-US">
                <a:solidFill>
                  <a:schemeClr val="bg1"/>
                </a:solidFill>
              </a:rPr>
              <a:t>http://www.spoilheap.co.uk/rickets.htm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381000" y="152400"/>
            <a:ext cx="8763000" cy="762000"/>
          </a:xfrm>
        </p:spPr>
        <p:txBody>
          <a:bodyPr/>
          <a:lstStyle/>
          <a:p>
            <a:r>
              <a:rPr lang="en-US"/>
              <a:t>Summary: Micronutrient deficiency</a:t>
            </a:r>
          </a:p>
        </p:txBody>
      </p:sp>
      <p:sp>
        <p:nvSpPr>
          <p:cNvPr id="215043" name="Rectangle 3"/>
          <p:cNvSpPr>
            <a:spLocks noGrp="1" noChangeArrowheads="1"/>
          </p:cNvSpPr>
          <p:nvPr>
            <p:ph type="body" idx="1"/>
          </p:nvPr>
        </p:nvSpPr>
        <p:spPr/>
        <p:txBody>
          <a:bodyPr/>
          <a:lstStyle/>
          <a:p>
            <a:r>
              <a:rPr lang="en-US"/>
              <a:t>Iodine is critical for thyroid function – deficiency results in cretinism &amp; goiter</a:t>
            </a:r>
          </a:p>
          <a:p>
            <a:r>
              <a:rPr lang="en-US"/>
              <a:t>Iron is critical for blood and muscles – deficiency results in anemia</a:t>
            </a:r>
          </a:p>
          <a:p>
            <a:r>
              <a:rPr lang="en-US"/>
              <a:t>Vitamin A is critical for visual development – deficiency results in blindness</a:t>
            </a:r>
          </a:p>
          <a:p>
            <a:r>
              <a:rPr lang="en-US"/>
              <a:t>Vitamin D is critical for bone development – deficiency results in rickets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en-US" sz="5600" smtClean="0"/>
              <a:t>Micronutrients</a:t>
            </a:r>
            <a:endParaRPr lang="en-US" sz="4600" smtClean="0"/>
          </a:p>
        </p:txBody>
      </p:sp>
      <p:sp>
        <p:nvSpPr>
          <p:cNvPr id="4099" name="Text Box 7"/>
          <p:cNvSpPr txBox="1">
            <a:spLocks noChangeArrowheads="1"/>
          </p:cNvSpPr>
          <p:nvPr/>
        </p:nvSpPr>
        <p:spPr bwMode="auto">
          <a:xfrm>
            <a:off x="2057400" y="2590800"/>
            <a:ext cx="5105400" cy="1373188"/>
          </a:xfrm>
          <a:prstGeom prst="rect">
            <a:avLst/>
          </a:prstGeom>
          <a:noFill/>
          <a:ln w="9525">
            <a:noFill/>
            <a:miter lim="800000"/>
            <a:headEnd/>
            <a:tailEnd/>
          </a:ln>
        </p:spPr>
        <p:txBody>
          <a:bodyPr>
            <a:spAutoFit/>
          </a:bodyPr>
          <a:lstStyle/>
          <a:p>
            <a:r>
              <a:rPr lang="en-US"/>
              <a:t>Overview of micronutrient deficiency disorders and clinical signs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669925" y="228600"/>
            <a:ext cx="8120063" cy="4725988"/>
            <a:chOff x="422" y="1373"/>
            <a:chExt cx="4822" cy="2516"/>
          </a:xfrm>
        </p:grpSpPr>
        <p:sp>
          <p:nvSpPr>
            <p:cNvPr id="311299" name="Rectangle 3"/>
            <p:cNvSpPr>
              <a:spLocks noChangeArrowheads="1"/>
            </p:cNvSpPr>
            <p:nvPr/>
          </p:nvSpPr>
          <p:spPr bwMode="auto">
            <a:xfrm>
              <a:off x="518" y="3149"/>
              <a:ext cx="1222"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effectLst>
                    <a:outerShdw blurRad="38100" dist="38100" dir="2700000" algn="tl">
                      <a:srgbClr val="000000"/>
                    </a:outerShdw>
                  </a:effectLst>
                </a:rPr>
                <a:t>Vitamin A</a:t>
              </a:r>
            </a:p>
          </p:txBody>
        </p:sp>
        <p:sp>
          <p:nvSpPr>
            <p:cNvPr id="311300" name="Rectangle 4"/>
            <p:cNvSpPr>
              <a:spLocks noChangeArrowheads="1"/>
            </p:cNvSpPr>
            <p:nvPr/>
          </p:nvSpPr>
          <p:spPr bwMode="auto">
            <a:xfrm>
              <a:off x="2486" y="1757"/>
              <a:ext cx="1033"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FFF00"/>
                  </a:solidFill>
                  <a:effectLst>
                    <a:outerShdw blurRad="38100" dist="38100" dir="2700000" algn="tl">
                      <a:srgbClr val="000000"/>
                    </a:outerShdw>
                  </a:effectLst>
                </a:rPr>
                <a:t>Thiamin</a:t>
              </a:r>
            </a:p>
          </p:txBody>
        </p:sp>
        <p:sp>
          <p:nvSpPr>
            <p:cNvPr id="311301" name="Rectangle 5"/>
            <p:cNvSpPr>
              <a:spLocks noChangeArrowheads="1"/>
            </p:cNvSpPr>
            <p:nvPr/>
          </p:nvSpPr>
          <p:spPr bwMode="auto">
            <a:xfrm>
              <a:off x="3878" y="1709"/>
              <a:ext cx="1274"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Riboflavin</a:t>
              </a:r>
            </a:p>
          </p:txBody>
        </p:sp>
        <p:sp>
          <p:nvSpPr>
            <p:cNvPr id="311302" name="Rectangle 6"/>
            <p:cNvSpPr>
              <a:spLocks noChangeArrowheads="1"/>
            </p:cNvSpPr>
            <p:nvPr/>
          </p:nvSpPr>
          <p:spPr bwMode="auto">
            <a:xfrm>
              <a:off x="3590" y="2813"/>
              <a:ext cx="883" cy="308"/>
            </a:xfrm>
            <a:prstGeom prst="rect">
              <a:avLst/>
            </a:prstGeom>
            <a:noFill/>
            <a:ln w="9525">
              <a:noFill/>
              <a:miter lim="800000"/>
              <a:headEnd/>
              <a:tailEnd/>
            </a:ln>
            <a:effectLst/>
          </p:spPr>
          <p:txBody>
            <a:bodyPr lIns="92075" tIns="46037" rIns="92075" bIns="46037">
              <a:spAutoFit/>
            </a:bodyPr>
            <a:lstStyle/>
            <a:p>
              <a:pPr algn="l">
                <a:spcBef>
                  <a:spcPct val="0"/>
                </a:spcBef>
                <a:buClrTx/>
                <a:buSzTx/>
                <a:buFontTx/>
                <a:buNone/>
                <a:defRPr/>
              </a:pPr>
              <a:r>
                <a:rPr kumimoji="0" lang="en-US" sz="3200" b="1">
                  <a:solidFill>
                    <a:srgbClr val="FFFF00"/>
                  </a:solidFill>
                  <a:effectLst>
                    <a:outerShdw blurRad="38100" dist="38100" dir="2700000" algn="tl">
                      <a:srgbClr val="000000"/>
                    </a:outerShdw>
                  </a:effectLst>
                </a:rPr>
                <a:t>Niacin</a:t>
              </a:r>
            </a:p>
          </p:txBody>
        </p:sp>
        <p:sp>
          <p:nvSpPr>
            <p:cNvPr id="311303" name="Rectangle 7"/>
            <p:cNvSpPr>
              <a:spLocks noChangeArrowheads="1"/>
            </p:cNvSpPr>
            <p:nvPr/>
          </p:nvSpPr>
          <p:spPr bwMode="auto">
            <a:xfrm>
              <a:off x="518" y="2813"/>
              <a:ext cx="818"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Folate</a:t>
              </a:r>
            </a:p>
          </p:txBody>
        </p:sp>
        <p:sp>
          <p:nvSpPr>
            <p:cNvPr id="311304" name="Rectangle 8"/>
            <p:cNvSpPr>
              <a:spLocks noChangeArrowheads="1"/>
            </p:cNvSpPr>
            <p:nvPr/>
          </p:nvSpPr>
          <p:spPr bwMode="auto">
            <a:xfrm>
              <a:off x="710" y="2429"/>
              <a:ext cx="1421"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Manganese</a:t>
              </a:r>
            </a:p>
          </p:txBody>
        </p:sp>
        <p:sp>
          <p:nvSpPr>
            <p:cNvPr id="311305" name="Rectangle 9"/>
            <p:cNvSpPr>
              <a:spLocks noChangeArrowheads="1"/>
            </p:cNvSpPr>
            <p:nvPr/>
          </p:nvSpPr>
          <p:spPr bwMode="auto">
            <a:xfrm>
              <a:off x="3590" y="2093"/>
              <a:ext cx="1435" cy="309"/>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Magnesium</a:t>
              </a:r>
            </a:p>
          </p:txBody>
        </p:sp>
        <p:sp>
          <p:nvSpPr>
            <p:cNvPr id="311306" name="Rectangle 10"/>
            <p:cNvSpPr>
              <a:spLocks noChangeArrowheads="1"/>
            </p:cNvSpPr>
            <p:nvPr/>
          </p:nvSpPr>
          <p:spPr bwMode="auto">
            <a:xfrm>
              <a:off x="2966" y="2429"/>
              <a:ext cx="565"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effectLst>
                    <a:outerShdw blurRad="38100" dist="38100" dir="2700000" algn="tl">
                      <a:srgbClr val="000000"/>
                    </a:outerShdw>
                  </a:effectLst>
                </a:rPr>
                <a:t>Iron</a:t>
              </a:r>
              <a:endParaRPr kumimoji="0" lang="en-US" sz="3200" b="1">
                <a:solidFill>
                  <a:srgbClr val="66FFFF"/>
                </a:solidFill>
                <a:effectLst>
                  <a:outerShdw blurRad="38100" dist="38100" dir="2700000" algn="tl">
                    <a:srgbClr val="000000"/>
                  </a:outerShdw>
                </a:effectLst>
              </a:endParaRPr>
            </a:p>
          </p:txBody>
        </p:sp>
        <p:sp>
          <p:nvSpPr>
            <p:cNvPr id="311307" name="Rectangle 11"/>
            <p:cNvSpPr>
              <a:spLocks noChangeArrowheads="1"/>
            </p:cNvSpPr>
            <p:nvPr/>
          </p:nvSpPr>
          <p:spPr bwMode="auto">
            <a:xfrm>
              <a:off x="1056" y="1728"/>
              <a:ext cx="818"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effectLst>
                    <a:outerShdw blurRad="38100" dist="38100" dir="2700000" algn="tl">
                      <a:srgbClr val="000000"/>
                    </a:outerShdw>
                  </a:effectLst>
                </a:rPr>
                <a:t>Iodine</a:t>
              </a:r>
              <a:endParaRPr kumimoji="0" lang="en-US" sz="3200" b="1">
                <a:solidFill>
                  <a:srgbClr val="66FFFF"/>
                </a:solidFill>
                <a:effectLst>
                  <a:outerShdw blurRad="38100" dist="38100" dir="2700000" algn="tl">
                    <a:srgbClr val="000000"/>
                  </a:outerShdw>
                </a:effectLst>
              </a:endParaRPr>
            </a:p>
          </p:txBody>
        </p:sp>
        <p:sp>
          <p:nvSpPr>
            <p:cNvPr id="311308" name="Rectangle 12"/>
            <p:cNvSpPr>
              <a:spLocks noChangeArrowheads="1"/>
            </p:cNvSpPr>
            <p:nvPr/>
          </p:nvSpPr>
          <p:spPr bwMode="auto">
            <a:xfrm>
              <a:off x="2198" y="3581"/>
              <a:ext cx="1341"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Cobalamin</a:t>
              </a:r>
            </a:p>
          </p:txBody>
        </p:sp>
        <p:sp>
          <p:nvSpPr>
            <p:cNvPr id="311309" name="Rectangle 13"/>
            <p:cNvSpPr>
              <a:spLocks noChangeArrowheads="1"/>
            </p:cNvSpPr>
            <p:nvPr/>
          </p:nvSpPr>
          <p:spPr bwMode="auto">
            <a:xfrm>
              <a:off x="3590" y="1373"/>
              <a:ext cx="859" cy="309"/>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Cobalt</a:t>
              </a:r>
            </a:p>
          </p:txBody>
        </p:sp>
        <p:sp>
          <p:nvSpPr>
            <p:cNvPr id="311310" name="Rectangle 14"/>
            <p:cNvSpPr>
              <a:spLocks noChangeArrowheads="1"/>
            </p:cNvSpPr>
            <p:nvPr/>
          </p:nvSpPr>
          <p:spPr bwMode="auto">
            <a:xfrm>
              <a:off x="518" y="1373"/>
              <a:ext cx="604" cy="309"/>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Zinc</a:t>
              </a:r>
            </a:p>
          </p:txBody>
        </p:sp>
        <p:sp>
          <p:nvSpPr>
            <p:cNvPr id="311311" name="Rectangle 15"/>
            <p:cNvSpPr>
              <a:spLocks noChangeArrowheads="1"/>
            </p:cNvSpPr>
            <p:nvPr/>
          </p:nvSpPr>
          <p:spPr bwMode="auto">
            <a:xfrm>
              <a:off x="710" y="3533"/>
              <a:ext cx="1222"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FFF00"/>
                  </a:solidFill>
                  <a:effectLst>
                    <a:outerShdw blurRad="38100" dist="38100" dir="2700000" algn="tl">
                      <a:srgbClr val="000000"/>
                    </a:outerShdw>
                  </a:effectLst>
                </a:rPr>
                <a:t>Vitamin C</a:t>
              </a:r>
            </a:p>
          </p:txBody>
        </p:sp>
        <p:sp>
          <p:nvSpPr>
            <p:cNvPr id="311312" name="Rectangle 16"/>
            <p:cNvSpPr>
              <a:spLocks noChangeArrowheads="1"/>
            </p:cNvSpPr>
            <p:nvPr/>
          </p:nvSpPr>
          <p:spPr bwMode="auto">
            <a:xfrm>
              <a:off x="2102" y="2044"/>
              <a:ext cx="1208" cy="309"/>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Vitamin E</a:t>
              </a:r>
            </a:p>
          </p:txBody>
        </p:sp>
        <p:sp>
          <p:nvSpPr>
            <p:cNvPr id="311313" name="Rectangle 17"/>
            <p:cNvSpPr>
              <a:spLocks noChangeArrowheads="1"/>
            </p:cNvSpPr>
            <p:nvPr/>
          </p:nvSpPr>
          <p:spPr bwMode="auto">
            <a:xfrm>
              <a:off x="1958" y="1373"/>
              <a:ext cx="1222" cy="309"/>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Vitamin D</a:t>
              </a:r>
            </a:p>
          </p:txBody>
        </p:sp>
        <p:sp>
          <p:nvSpPr>
            <p:cNvPr id="311314" name="Rectangle 18"/>
            <p:cNvSpPr>
              <a:spLocks noChangeArrowheads="1"/>
            </p:cNvSpPr>
            <p:nvPr/>
          </p:nvSpPr>
          <p:spPr bwMode="auto">
            <a:xfrm>
              <a:off x="4022" y="3149"/>
              <a:ext cx="1222"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Vitamin K</a:t>
              </a:r>
            </a:p>
          </p:txBody>
        </p:sp>
        <p:sp>
          <p:nvSpPr>
            <p:cNvPr id="311315" name="Rectangle 19"/>
            <p:cNvSpPr>
              <a:spLocks noChangeArrowheads="1"/>
            </p:cNvSpPr>
            <p:nvPr/>
          </p:nvSpPr>
          <p:spPr bwMode="auto">
            <a:xfrm>
              <a:off x="422" y="2044"/>
              <a:ext cx="1309" cy="309"/>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Vitamin B</a:t>
              </a:r>
              <a:r>
                <a:rPr kumimoji="0" lang="en-US" sz="3200" b="1" baseline="-25000">
                  <a:solidFill>
                    <a:srgbClr val="FAFD00"/>
                  </a:solidFill>
                  <a:effectLst>
                    <a:outerShdw blurRad="38100" dist="38100" dir="2700000" algn="tl">
                      <a:srgbClr val="000000"/>
                    </a:outerShdw>
                  </a:effectLst>
                </a:rPr>
                <a:t>6</a:t>
              </a:r>
            </a:p>
          </p:txBody>
        </p:sp>
        <p:sp>
          <p:nvSpPr>
            <p:cNvPr id="311316" name="Rectangle 20"/>
            <p:cNvSpPr>
              <a:spLocks noChangeArrowheads="1"/>
            </p:cNvSpPr>
            <p:nvPr/>
          </p:nvSpPr>
          <p:spPr bwMode="auto">
            <a:xfrm>
              <a:off x="1766" y="2764"/>
              <a:ext cx="1397"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Vitamin B</a:t>
              </a:r>
              <a:r>
                <a:rPr kumimoji="0" lang="en-US" sz="3200" b="1" baseline="-25000">
                  <a:solidFill>
                    <a:srgbClr val="FAFD00"/>
                  </a:solidFill>
                  <a:effectLst>
                    <a:outerShdw blurRad="38100" dist="38100" dir="2700000" algn="tl">
                      <a:srgbClr val="000000"/>
                    </a:outerShdw>
                  </a:effectLst>
                </a:rPr>
                <a:t>12</a:t>
              </a:r>
            </a:p>
          </p:txBody>
        </p:sp>
        <p:sp>
          <p:nvSpPr>
            <p:cNvPr id="311317" name="Rectangle 21"/>
            <p:cNvSpPr>
              <a:spLocks noChangeArrowheads="1"/>
            </p:cNvSpPr>
            <p:nvPr/>
          </p:nvSpPr>
          <p:spPr bwMode="auto">
            <a:xfrm>
              <a:off x="3870" y="2477"/>
              <a:ext cx="1285" cy="312"/>
            </a:xfrm>
            <a:prstGeom prst="rect">
              <a:avLst/>
            </a:prstGeom>
            <a:noFill/>
            <a:ln w="9525">
              <a:noFill/>
              <a:miter lim="800000"/>
              <a:headEnd/>
              <a:tailEnd/>
            </a:ln>
            <a:effectLst/>
          </p:spPr>
          <p:txBody>
            <a:bodyPr wrap="square" lIns="92075" tIns="46037" rIns="92075" bIns="46037">
              <a:spAutoFit/>
            </a:bodyPr>
            <a:lstStyle/>
            <a:p>
              <a:pPr algn="l">
                <a:spcBef>
                  <a:spcPct val="0"/>
                </a:spcBef>
                <a:buClrTx/>
                <a:buSzTx/>
                <a:buFontTx/>
                <a:buNone/>
                <a:defRPr/>
              </a:pPr>
              <a:r>
                <a:rPr kumimoji="0" lang="en-US" sz="3200" b="1" dirty="0">
                  <a:solidFill>
                    <a:srgbClr val="FAFD00"/>
                  </a:solidFill>
                  <a:effectLst>
                    <a:outerShdw blurRad="38100" dist="38100" dir="2700000" algn="tl">
                      <a:srgbClr val="000000"/>
                    </a:outerShdw>
                  </a:effectLst>
                </a:rPr>
                <a:t>Selenium</a:t>
              </a:r>
            </a:p>
          </p:txBody>
        </p:sp>
        <p:sp>
          <p:nvSpPr>
            <p:cNvPr id="311318" name="Rectangle 22"/>
            <p:cNvSpPr>
              <a:spLocks noChangeArrowheads="1"/>
            </p:cNvSpPr>
            <p:nvPr/>
          </p:nvSpPr>
          <p:spPr bwMode="auto">
            <a:xfrm>
              <a:off x="3830" y="3581"/>
              <a:ext cx="1316"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Chromium</a:t>
              </a:r>
            </a:p>
          </p:txBody>
        </p:sp>
        <p:sp>
          <p:nvSpPr>
            <p:cNvPr id="311319" name="Rectangle 23"/>
            <p:cNvSpPr>
              <a:spLocks noChangeArrowheads="1"/>
            </p:cNvSpPr>
            <p:nvPr/>
          </p:nvSpPr>
          <p:spPr bwMode="auto">
            <a:xfrm>
              <a:off x="2006" y="3149"/>
              <a:ext cx="1515"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Phosphorus</a:t>
              </a:r>
            </a:p>
          </p:txBody>
        </p:sp>
      </p:grpSp>
      <p:sp>
        <p:nvSpPr>
          <p:cNvPr id="311320" name="Rectangle 24"/>
          <p:cNvSpPr>
            <a:spLocks noChangeArrowheads="1"/>
          </p:cNvSpPr>
          <p:nvPr/>
        </p:nvSpPr>
        <p:spPr bwMode="auto">
          <a:xfrm>
            <a:off x="0" y="5486400"/>
            <a:ext cx="9144000" cy="1371600"/>
          </a:xfrm>
          <a:prstGeom prst="rect">
            <a:avLst/>
          </a:prstGeom>
          <a:gradFill rotWithShape="1">
            <a:gsLst>
              <a:gs pos="0">
                <a:srgbClr val="FF0000"/>
              </a:gs>
              <a:gs pos="50000">
                <a:schemeClr val="bg1"/>
              </a:gs>
              <a:gs pos="100000">
                <a:srgbClr val="FF0000"/>
              </a:gs>
            </a:gsLst>
            <a:lin ang="5400000" scaled="1"/>
          </a:gradFill>
          <a:ln w="9525">
            <a:noFill/>
            <a:miter lim="800000"/>
            <a:headEnd/>
            <a:tailEnd/>
          </a:ln>
          <a:effectLst/>
        </p:spPr>
        <p:txBody>
          <a:bodyPr wrap="none" anchor="ctr"/>
          <a:lstStyle/>
          <a:p>
            <a:pPr eaLnBrk="1" hangingPunct="1">
              <a:spcBef>
                <a:spcPct val="0"/>
              </a:spcBef>
              <a:buClrTx/>
              <a:buSzTx/>
              <a:buFontTx/>
              <a:buNone/>
              <a:defRPr/>
            </a:pPr>
            <a:endParaRPr kumimoji="0" lang="en-US" sz="1800"/>
          </a:p>
        </p:txBody>
      </p:sp>
      <p:sp>
        <p:nvSpPr>
          <p:cNvPr id="311321" name="Text Box 25"/>
          <p:cNvSpPr txBox="1">
            <a:spLocks noChangeArrowheads="1"/>
          </p:cNvSpPr>
          <p:nvPr/>
        </p:nvSpPr>
        <p:spPr bwMode="auto">
          <a:xfrm>
            <a:off x="0" y="5807075"/>
            <a:ext cx="9144000" cy="822325"/>
          </a:xfrm>
          <a:prstGeom prst="rect">
            <a:avLst/>
          </a:prstGeom>
          <a:noFill/>
          <a:ln w="9525">
            <a:noFill/>
            <a:miter lim="800000"/>
            <a:headEnd/>
            <a:tailEnd/>
          </a:ln>
        </p:spPr>
        <p:txBody>
          <a:bodyPr>
            <a:spAutoFit/>
          </a:bodyPr>
          <a:lstStyle/>
          <a:p>
            <a:pPr eaLnBrk="1" hangingPunct="1">
              <a:spcBef>
                <a:spcPct val="0"/>
              </a:spcBef>
              <a:buClrTx/>
              <a:buSzTx/>
              <a:buFontTx/>
              <a:buNone/>
            </a:pPr>
            <a:r>
              <a:rPr kumimoji="0" lang="en-US" sz="2400"/>
              <a:t>Micronutrient deficiencies are common throughout the world including in most emergency-affected populations….</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1321"/>
                                        </p:tgtEl>
                                        <p:attrNameLst>
                                          <p:attrName>style.visibility</p:attrName>
                                        </p:attrNameLst>
                                      </p:cBhvr>
                                      <p:to>
                                        <p:strVal val="visible"/>
                                      </p:to>
                                    </p:set>
                                    <p:anim calcmode="lin" valueType="num">
                                      <p:cBhvr additive="base">
                                        <p:cTn id="7" dur="500" fill="hold"/>
                                        <p:tgtEl>
                                          <p:spTgt spid="311321"/>
                                        </p:tgtEl>
                                        <p:attrNameLst>
                                          <p:attrName>ppt_x</p:attrName>
                                        </p:attrNameLst>
                                      </p:cBhvr>
                                      <p:tavLst>
                                        <p:tav tm="0">
                                          <p:val>
                                            <p:strVal val="#ppt_x"/>
                                          </p:val>
                                        </p:tav>
                                        <p:tav tm="100000">
                                          <p:val>
                                            <p:strVal val="#ppt_x"/>
                                          </p:val>
                                        </p:tav>
                                      </p:tavLst>
                                    </p:anim>
                                    <p:anim calcmode="lin" valueType="num">
                                      <p:cBhvr additive="base">
                                        <p:cTn id="8" dur="500" fill="hold"/>
                                        <p:tgtEl>
                                          <p:spTgt spid="311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762000"/>
          </a:xfrm>
        </p:spPr>
        <p:txBody>
          <a:bodyPr/>
          <a:lstStyle/>
          <a:p>
            <a:pPr algn="ctr"/>
            <a:r>
              <a:rPr lang="en-US" dirty="0" smtClean="0">
                <a:solidFill>
                  <a:srgbClr val="FFFF00"/>
                </a:solidFill>
              </a:rPr>
              <a:t>Summary of Vitamin Deficiency</a:t>
            </a:r>
            <a:endParaRPr lang="en-US" dirty="0">
              <a:solidFill>
                <a:srgbClr val="FFFF00"/>
              </a:solidFill>
            </a:endParaRPr>
          </a:p>
        </p:txBody>
      </p:sp>
      <p:sp>
        <p:nvSpPr>
          <p:cNvPr id="3" name="Content Placeholder 2"/>
          <p:cNvSpPr>
            <a:spLocks noGrp="1"/>
          </p:cNvSpPr>
          <p:nvPr>
            <p:ph idx="1"/>
          </p:nvPr>
        </p:nvSpPr>
        <p:spPr>
          <a:xfrm>
            <a:off x="304800" y="1676400"/>
            <a:ext cx="8686800" cy="4876800"/>
          </a:xfrm>
        </p:spPr>
        <p:txBody>
          <a:bodyPr/>
          <a:lstStyle/>
          <a:p>
            <a:pPr>
              <a:buNone/>
            </a:pPr>
            <a:r>
              <a:rPr lang="en-US" dirty="0" smtClean="0"/>
              <a:t>Vitamin A – Night Blindness, </a:t>
            </a:r>
            <a:r>
              <a:rPr lang="en-US" dirty="0" err="1" smtClean="0"/>
              <a:t>Xeropthalmia</a:t>
            </a:r>
            <a:endParaRPr lang="en-US" dirty="0" smtClean="0"/>
          </a:p>
          <a:p>
            <a:pPr>
              <a:buNone/>
            </a:pPr>
            <a:r>
              <a:rPr lang="en-US" dirty="0" smtClean="0"/>
              <a:t>Vitamin D – Rickets (children),  </a:t>
            </a:r>
            <a:r>
              <a:rPr lang="en-US" dirty="0" err="1" smtClean="0"/>
              <a:t>Osteomalacia</a:t>
            </a:r>
            <a:r>
              <a:rPr lang="en-US" dirty="0" smtClean="0"/>
              <a:t> (adults)</a:t>
            </a:r>
          </a:p>
          <a:p>
            <a:pPr>
              <a:buNone/>
            </a:pPr>
            <a:r>
              <a:rPr lang="en-US" dirty="0" smtClean="0"/>
              <a:t>Vitamin E – Sterility (animals)</a:t>
            </a:r>
          </a:p>
          <a:p>
            <a:pPr>
              <a:buNone/>
            </a:pPr>
            <a:r>
              <a:rPr lang="en-US" dirty="0" smtClean="0"/>
              <a:t>Vitamin K – Blood clotting time is increased</a:t>
            </a:r>
          </a:p>
          <a:p>
            <a:pPr>
              <a:buNone/>
            </a:pPr>
            <a:r>
              <a:rPr lang="en-US" dirty="0" smtClean="0"/>
              <a:t>Vitamin C – Scurvy</a:t>
            </a:r>
          </a:p>
          <a:p>
            <a:pPr>
              <a:buNone/>
            </a:pPr>
            <a:r>
              <a:rPr lang="en-US" dirty="0" smtClean="0"/>
              <a:t>Vitamin B1(Thiamin) – </a:t>
            </a:r>
            <a:r>
              <a:rPr lang="en-US" dirty="0" err="1" smtClean="0"/>
              <a:t>Beri-Beri</a:t>
            </a:r>
            <a:endParaRPr lang="en-US" dirty="0" smtClean="0"/>
          </a:p>
          <a:p>
            <a:pPr>
              <a:buNone/>
            </a:pPr>
            <a:r>
              <a:rPr lang="en-US" dirty="0" smtClean="0"/>
              <a:t>Vitamin B2 (Riboflavin) – Angular </a:t>
            </a:r>
            <a:r>
              <a:rPr lang="en-US" dirty="0" err="1" smtClean="0"/>
              <a:t>stomatitis</a:t>
            </a:r>
            <a:r>
              <a:rPr lang="en-US" dirty="0" smtClean="0"/>
              <a:t>, </a:t>
            </a:r>
            <a:r>
              <a:rPr lang="en-US" dirty="0" err="1" smtClean="0"/>
              <a:t>Glossitis</a:t>
            </a:r>
            <a:endParaRPr lang="en-US" dirty="0" smtClean="0"/>
          </a:p>
          <a:p>
            <a:pPr>
              <a:buNone/>
            </a:pPr>
            <a:r>
              <a:rPr lang="en-US" dirty="0" smtClean="0"/>
              <a:t>Niacin – Pellagra</a:t>
            </a:r>
          </a:p>
          <a:p>
            <a:pPr>
              <a:buNone/>
            </a:pPr>
            <a:r>
              <a:rPr lang="en-US" dirty="0" smtClean="0"/>
              <a:t>Vitamin B12 (</a:t>
            </a:r>
            <a:r>
              <a:rPr lang="en-US" dirty="0" err="1" smtClean="0"/>
              <a:t>Cobalamin</a:t>
            </a:r>
            <a:r>
              <a:rPr lang="en-US" dirty="0" smtClean="0"/>
              <a:t>) – Pernicious anemia</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304800" y="152400"/>
            <a:ext cx="8424863" cy="1219200"/>
          </a:xfrm>
          <a:prstGeom prst="rect">
            <a:avLst/>
          </a:prstGeom>
          <a:noFill/>
          <a:ln w="9525">
            <a:noFill/>
            <a:miter lim="800000"/>
            <a:headEnd/>
            <a:tailEnd/>
          </a:ln>
        </p:spPr>
        <p:txBody>
          <a:bodyPr lIns="92075" tIns="46038" rIns="92075" bIns="46038" anchor="ctr"/>
          <a:lstStyle/>
          <a:p>
            <a:pPr algn="l">
              <a:lnSpc>
                <a:spcPct val="90000"/>
              </a:lnSpc>
              <a:spcBef>
                <a:spcPct val="0"/>
              </a:spcBef>
              <a:buClrTx/>
              <a:buSzTx/>
              <a:buFontTx/>
              <a:buNone/>
            </a:pPr>
            <a:r>
              <a:rPr lang="en-US" sz="3800" b="1">
                <a:solidFill>
                  <a:srgbClr val="FFFF00"/>
                </a:solidFill>
              </a:rPr>
              <a:t>Vitamin A Deficiency (VAD)</a:t>
            </a:r>
          </a:p>
        </p:txBody>
      </p:sp>
      <p:sp>
        <p:nvSpPr>
          <p:cNvPr id="22531" name="Rectangle 6"/>
          <p:cNvSpPr>
            <a:spLocks noChangeArrowheads="1"/>
          </p:cNvSpPr>
          <p:nvPr/>
        </p:nvSpPr>
        <p:spPr bwMode="auto">
          <a:xfrm>
            <a:off x="304800" y="1752600"/>
            <a:ext cx="8534400" cy="4876800"/>
          </a:xfrm>
          <a:prstGeom prst="rect">
            <a:avLst/>
          </a:prstGeom>
          <a:noFill/>
          <a:ln w="9525">
            <a:noFill/>
            <a:miter lim="800000"/>
            <a:headEnd/>
            <a:tailEnd/>
          </a:ln>
        </p:spPr>
        <p:txBody>
          <a:bodyPr lIns="92075" tIns="46038" rIns="92075" bIns="46038"/>
          <a:lstStyle/>
          <a:p>
            <a:pPr marL="342900" indent="-342900" algn="l">
              <a:buFont typeface="Wingdings" pitchFamily="2" charset="2"/>
              <a:buChar char="Ø"/>
            </a:pPr>
            <a:r>
              <a:rPr kumimoji="0" lang="en-GB" sz="2400"/>
              <a:t>Leading cause of  preventable blindness among pre-school children</a:t>
            </a:r>
            <a:endParaRPr kumimoji="0" lang="en-US" sz="2400"/>
          </a:p>
          <a:p>
            <a:pPr marL="342900" indent="-342900" algn="l">
              <a:buFont typeface="Wingdings" pitchFamily="2" charset="2"/>
              <a:buChar char="Ø"/>
            </a:pPr>
            <a:endParaRPr kumimoji="0" lang="en-GB" sz="1600"/>
          </a:p>
          <a:p>
            <a:pPr marL="342900" indent="-342900" algn="l">
              <a:buFont typeface="Wingdings" pitchFamily="2" charset="2"/>
              <a:buChar char="Ø"/>
            </a:pPr>
            <a:r>
              <a:rPr kumimoji="0" lang="en-GB" sz="2400"/>
              <a:t>Also </a:t>
            </a:r>
            <a:r>
              <a:rPr kumimoji="0" lang="en-US" sz="2400"/>
              <a:t>affects school age children and pregnant women</a:t>
            </a:r>
          </a:p>
          <a:p>
            <a:pPr marL="342900" indent="-342900" algn="l">
              <a:buFont typeface="Wingdings" pitchFamily="2" charset="2"/>
              <a:buChar char="Ø"/>
            </a:pPr>
            <a:endParaRPr kumimoji="0" lang="en-GB" sz="1600"/>
          </a:p>
          <a:p>
            <a:pPr marL="342900" indent="-342900" algn="l">
              <a:buFont typeface="Wingdings" pitchFamily="2" charset="2"/>
              <a:buChar char="Ø"/>
            </a:pPr>
            <a:r>
              <a:rPr kumimoji="0" lang="en-GB" sz="2400"/>
              <a:t>Weakens the immune system and increases clinical severity and mortality risk from measles and diarrhoea </a:t>
            </a:r>
          </a:p>
          <a:p>
            <a:pPr marL="342900" indent="-342900" algn="l"/>
            <a:endParaRPr kumimoji="0" lang="en-US" sz="1400"/>
          </a:p>
          <a:p>
            <a:pPr marL="342900" indent="-342900" algn="l">
              <a:buFont typeface="Wingdings" pitchFamily="2" charset="2"/>
              <a:buChar char="Ø"/>
            </a:pPr>
            <a:r>
              <a:rPr lang="en-GB" sz="2400">
                <a:cs typeface="Times New Roman" pitchFamily="18" charset="0"/>
              </a:rPr>
              <a:t>Supplementation with vitamin A capsules can reduce child mortality by 23%.</a:t>
            </a:r>
            <a:endParaRPr kumimoji="0" lang="en-US" sz="2400"/>
          </a:p>
          <a:p>
            <a:pPr marL="342900" indent="-342900" algn="l">
              <a:buFont typeface="Wingdings" pitchFamily="2" charset="2"/>
              <a:buChar char="Ø"/>
            </a:pPr>
            <a:endParaRPr kumimoji="0" lang="en-US" sz="1600"/>
          </a:p>
          <a:p>
            <a:pPr marL="342900" indent="-342900" algn="l">
              <a:buFont typeface="Wingdings" pitchFamily="2" charset="2"/>
              <a:buChar char="Ø"/>
            </a:pPr>
            <a:r>
              <a:rPr kumimoji="0" lang="en-US" sz="2400"/>
              <a:t>WHO (2002) estimates that 21% of all children suffer from VAD, mostly in Africa and Asia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p:txBody>
          <a:bodyPr/>
          <a:lstStyle/>
          <a:p>
            <a:r>
              <a:rPr lang="en-US" smtClean="0"/>
              <a:t>Clinical deficiency is defined by:</a:t>
            </a:r>
          </a:p>
          <a:p>
            <a:pPr lvl="1"/>
            <a:r>
              <a:rPr lang="en-US" smtClean="0"/>
              <a:t> night blindness </a:t>
            </a:r>
          </a:p>
          <a:p>
            <a:pPr lvl="1"/>
            <a:r>
              <a:rPr lang="en-US" smtClean="0"/>
              <a:t> Bitot’s spots </a:t>
            </a:r>
          </a:p>
          <a:p>
            <a:pPr lvl="1"/>
            <a:r>
              <a:rPr lang="en-US" smtClean="0"/>
              <a:t> corneal xerosis and/ or ulcerations </a:t>
            </a:r>
          </a:p>
          <a:p>
            <a:pPr lvl="1"/>
            <a:r>
              <a:rPr lang="en-US" smtClean="0"/>
              <a:t> corneal scars caused by xerophthalmia</a:t>
            </a:r>
          </a:p>
        </p:txBody>
      </p:sp>
      <p:sp>
        <p:nvSpPr>
          <p:cNvPr id="23555" name="Rectangle 6"/>
          <p:cNvSpPr>
            <a:spLocks noChangeArrowheads="1"/>
          </p:cNvSpPr>
          <p:nvPr/>
        </p:nvSpPr>
        <p:spPr bwMode="auto">
          <a:xfrm>
            <a:off x="304800" y="152400"/>
            <a:ext cx="8424863" cy="1219200"/>
          </a:xfrm>
          <a:prstGeom prst="rect">
            <a:avLst/>
          </a:prstGeom>
          <a:noFill/>
          <a:ln w="9525">
            <a:noFill/>
            <a:miter lim="800000"/>
            <a:headEnd/>
            <a:tailEnd/>
          </a:ln>
        </p:spPr>
        <p:txBody>
          <a:bodyPr lIns="92075" tIns="46038" rIns="92075" bIns="46038" anchor="ctr"/>
          <a:lstStyle/>
          <a:p>
            <a:pPr algn="l">
              <a:lnSpc>
                <a:spcPct val="90000"/>
              </a:lnSpc>
              <a:spcBef>
                <a:spcPct val="0"/>
              </a:spcBef>
              <a:buClrTx/>
              <a:buSzTx/>
              <a:buFontTx/>
              <a:buNone/>
            </a:pPr>
            <a:r>
              <a:rPr lang="en-US" sz="3800" b="1">
                <a:solidFill>
                  <a:srgbClr val="FFFF00"/>
                </a:solidFill>
              </a:rPr>
              <a:t>VAD- Signs &amp; Symptoms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b="0" smtClean="0"/>
              <a:t>WHO Classification of  Xerophthalmia</a:t>
            </a:r>
          </a:p>
        </p:txBody>
      </p:sp>
      <p:pic>
        <p:nvPicPr>
          <p:cNvPr id="24579" name="Picture 3" descr="xeropthalmia"/>
          <p:cNvPicPr>
            <a:picLocks noChangeAspect="1" noChangeArrowheads="1"/>
          </p:cNvPicPr>
          <p:nvPr/>
        </p:nvPicPr>
        <p:blipFill>
          <a:blip r:embed="rId2"/>
          <a:srcRect/>
          <a:stretch>
            <a:fillRect/>
          </a:stretch>
        </p:blipFill>
        <p:spPr bwMode="auto">
          <a:xfrm>
            <a:off x="3048000" y="2057400"/>
            <a:ext cx="6096000" cy="4054475"/>
          </a:xfrm>
          <a:prstGeom prst="rect">
            <a:avLst/>
          </a:prstGeom>
          <a:noFill/>
          <a:ln w="9525">
            <a:noFill/>
            <a:miter lim="800000"/>
            <a:headEnd/>
            <a:tailEnd/>
          </a:ln>
        </p:spPr>
      </p:pic>
      <p:sp>
        <p:nvSpPr>
          <p:cNvPr id="24580" name="Text Box 4"/>
          <p:cNvSpPr txBox="1">
            <a:spLocks noChangeArrowheads="1"/>
          </p:cNvSpPr>
          <p:nvPr/>
        </p:nvSpPr>
        <p:spPr bwMode="auto">
          <a:xfrm>
            <a:off x="5410200" y="2803525"/>
            <a:ext cx="762000" cy="641350"/>
          </a:xfrm>
          <a:prstGeom prst="rect">
            <a:avLst/>
          </a:prstGeom>
          <a:noFill/>
          <a:ln w="9525">
            <a:noFill/>
            <a:miter lim="800000"/>
            <a:headEnd/>
            <a:tailEnd/>
          </a:ln>
        </p:spPr>
        <p:txBody>
          <a:bodyPr>
            <a:spAutoFit/>
          </a:bodyPr>
          <a:lstStyle/>
          <a:p>
            <a:pPr algn="l">
              <a:spcBef>
                <a:spcPct val="50000"/>
              </a:spcBef>
              <a:buClrTx/>
              <a:buSzTx/>
              <a:buFontTx/>
              <a:buNone/>
            </a:pPr>
            <a:r>
              <a:rPr kumimoji="0" lang="en-GB" sz="3600">
                <a:latin typeface="Comic Sans MS" pitchFamily="66" charset="0"/>
              </a:rPr>
              <a:t>2B</a:t>
            </a:r>
          </a:p>
        </p:txBody>
      </p:sp>
      <p:sp>
        <p:nvSpPr>
          <p:cNvPr id="24581" name="Rectangle 5"/>
          <p:cNvSpPr>
            <a:spLocks noChangeArrowheads="1"/>
          </p:cNvSpPr>
          <p:nvPr/>
        </p:nvSpPr>
        <p:spPr bwMode="auto">
          <a:xfrm>
            <a:off x="-304800" y="2057400"/>
            <a:ext cx="3352800" cy="3927475"/>
          </a:xfrm>
          <a:prstGeom prst="rect">
            <a:avLst/>
          </a:prstGeom>
          <a:noFill/>
          <a:ln w="9525">
            <a:noFill/>
            <a:miter lim="800000"/>
            <a:headEnd/>
            <a:tailEnd/>
          </a:ln>
        </p:spPr>
        <p:txBody>
          <a:bodyPr>
            <a:spAutoFit/>
          </a:bodyPr>
          <a:lstStyle/>
          <a:p>
            <a:pPr marL="914400" lvl="1" indent="-457200" algn="l">
              <a:spcBef>
                <a:spcPct val="50000"/>
              </a:spcBef>
              <a:buClrTx/>
              <a:buSzTx/>
              <a:buFontTx/>
              <a:buNone/>
            </a:pPr>
            <a:r>
              <a:rPr kumimoji="0" lang="en-US" sz="2400">
                <a:latin typeface="Comic Sans MS" pitchFamily="66" charset="0"/>
              </a:rPr>
              <a:t>1N Night blindness </a:t>
            </a:r>
          </a:p>
          <a:p>
            <a:pPr marL="914400" lvl="1" indent="-457200" algn="l">
              <a:spcBef>
                <a:spcPct val="50000"/>
              </a:spcBef>
              <a:buClrTx/>
              <a:buSzTx/>
              <a:buFontTx/>
              <a:buNone/>
            </a:pPr>
            <a:r>
              <a:rPr kumimoji="0" lang="en-US" sz="2400">
                <a:latin typeface="Comic Sans MS" pitchFamily="66" charset="0"/>
              </a:rPr>
              <a:t>2B Bitot’s spots</a:t>
            </a:r>
          </a:p>
          <a:p>
            <a:pPr marL="914400" lvl="1" indent="-457200" algn="l">
              <a:spcBef>
                <a:spcPct val="50000"/>
              </a:spcBef>
              <a:buClrTx/>
              <a:buSzTx/>
              <a:buFontTx/>
              <a:buNone/>
            </a:pPr>
            <a:r>
              <a:rPr kumimoji="0" lang="en-US" sz="2400">
                <a:latin typeface="Comic Sans MS" pitchFamily="66" charset="0"/>
              </a:rPr>
              <a:t>X3 Corneal xerosis </a:t>
            </a:r>
          </a:p>
          <a:p>
            <a:pPr marL="914400" lvl="1" indent="-457200" algn="l">
              <a:spcBef>
                <a:spcPct val="50000"/>
              </a:spcBef>
              <a:buClrTx/>
              <a:buSzTx/>
              <a:buFontTx/>
              <a:buNone/>
            </a:pPr>
            <a:r>
              <a:rPr kumimoji="0" lang="en-US" sz="2400">
                <a:latin typeface="Comic Sans MS" pitchFamily="66" charset="0"/>
              </a:rPr>
              <a:t>X4 Corneal  ulcerations -Keratomalacia</a:t>
            </a:r>
          </a:p>
          <a:p>
            <a:pPr marL="914400" lvl="1" indent="-457200" algn="l">
              <a:spcBef>
                <a:spcPct val="50000"/>
              </a:spcBef>
              <a:buClrTx/>
              <a:buSzTx/>
              <a:buFontTx/>
              <a:buNone/>
            </a:pPr>
            <a:r>
              <a:rPr kumimoji="0" lang="en-US" sz="2400">
                <a:latin typeface="Comic Sans MS" pitchFamily="66" charset="0"/>
              </a:rPr>
              <a:t>X5  Corneal scars  </a:t>
            </a:r>
            <a:r>
              <a:rPr kumimoji="0" lang="en-US" sz="1800">
                <a:latin typeface="Comic Sans MS" pitchFamily="66" charset="0"/>
              </a:rPr>
              <a:t>- permanent blindness</a:t>
            </a:r>
          </a:p>
        </p:txBody>
      </p:sp>
      <p:sp>
        <p:nvSpPr>
          <p:cNvPr id="24582" name="Rectangle 6"/>
          <p:cNvSpPr>
            <a:spLocks noChangeArrowheads="1"/>
          </p:cNvSpPr>
          <p:nvPr/>
        </p:nvSpPr>
        <p:spPr bwMode="auto">
          <a:xfrm>
            <a:off x="8458200" y="2803525"/>
            <a:ext cx="793750" cy="641350"/>
          </a:xfrm>
          <a:prstGeom prst="rect">
            <a:avLst/>
          </a:prstGeom>
          <a:noFill/>
          <a:ln w="9525">
            <a:noFill/>
            <a:miter lim="800000"/>
            <a:headEnd/>
            <a:tailEnd/>
          </a:ln>
        </p:spPr>
        <p:txBody>
          <a:bodyPr wrap="none">
            <a:spAutoFit/>
          </a:bodyPr>
          <a:lstStyle/>
          <a:p>
            <a:pPr algn="l">
              <a:spcBef>
                <a:spcPct val="0"/>
              </a:spcBef>
              <a:buClrTx/>
              <a:buSzTx/>
              <a:buFontTx/>
              <a:buNone/>
            </a:pPr>
            <a:r>
              <a:rPr kumimoji="0" lang="en-GB" sz="3600">
                <a:latin typeface="Comic Sans MS" pitchFamily="66" charset="0"/>
              </a:rPr>
              <a:t>X3</a:t>
            </a:r>
          </a:p>
        </p:txBody>
      </p:sp>
      <p:sp>
        <p:nvSpPr>
          <p:cNvPr id="24583" name="Rectangle 7"/>
          <p:cNvSpPr>
            <a:spLocks noChangeArrowheads="1"/>
          </p:cNvSpPr>
          <p:nvPr/>
        </p:nvSpPr>
        <p:spPr bwMode="auto">
          <a:xfrm>
            <a:off x="8194675" y="5046663"/>
            <a:ext cx="793750" cy="641350"/>
          </a:xfrm>
          <a:prstGeom prst="rect">
            <a:avLst/>
          </a:prstGeom>
          <a:noFill/>
          <a:ln w="9525">
            <a:noFill/>
            <a:miter lim="800000"/>
            <a:headEnd/>
            <a:tailEnd/>
          </a:ln>
        </p:spPr>
        <p:txBody>
          <a:bodyPr wrap="none">
            <a:spAutoFit/>
          </a:bodyPr>
          <a:lstStyle/>
          <a:p>
            <a:pPr algn="l">
              <a:spcBef>
                <a:spcPct val="0"/>
              </a:spcBef>
              <a:buClrTx/>
              <a:buSzTx/>
              <a:buFontTx/>
              <a:buNone/>
            </a:pPr>
            <a:r>
              <a:rPr kumimoji="0" lang="en-GB" sz="3600">
                <a:latin typeface="Comic Sans MS" pitchFamily="66" charset="0"/>
              </a:rPr>
              <a:t>X5</a:t>
            </a:r>
          </a:p>
        </p:txBody>
      </p:sp>
      <p:sp>
        <p:nvSpPr>
          <p:cNvPr id="24584" name="Rectangle 8"/>
          <p:cNvSpPr>
            <a:spLocks noChangeArrowheads="1"/>
          </p:cNvSpPr>
          <p:nvPr/>
        </p:nvSpPr>
        <p:spPr bwMode="auto">
          <a:xfrm>
            <a:off x="5410200" y="5046663"/>
            <a:ext cx="793750" cy="641350"/>
          </a:xfrm>
          <a:prstGeom prst="rect">
            <a:avLst/>
          </a:prstGeom>
          <a:noFill/>
          <a:ln w="9525">
            <a:noFill/>
            <a:miter lim="800000"/>
            <a:headEnd/>
            <a:tailEnd/>
          </a:ln>
        </p:spPr>
        <p:txBody>
          <a:bodyPr wrap="none">
            <a:spAutoFit/>
          </a:bodyPr>
          <a:lstStyle/>
          <a:p>
            <a:pPr algn="l">
              <a:spcBef>
                <a:spcPct val="0"/>
              </a:spcBef>
              <a:buClrTx/>
              <a:buSzTx/>
              <a:buFontTx/>
              <a:buNone/>
            </a:pPr>
            <a:r>
              <a:rPr kumimoji="0" lang="en-GB" sz="3600">
                <a:latin typeface="Comic Sans MS" pitchFamily="66" charset="0"/>
              </a:rPr>
              <a:t>X4</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371600" y="533400"/>
            <a:ext cx="6400800" cy="579438"/>
          </a:xfrm>
          <a:prstGeom prst="rect">
            <a:avLst/>
          </a:prstGeom>
          <a:noFill/>
          <a:ln w="9525">
            <a:noFill/>
            <a:miter lim="800000"/>
            <a:headEnd/>
            <a:tailEnd/>
          </a:ln>
        </p:spPr>
        <p:txBody>
          <a:bodyPr>
            <a:spAutoFit/>
          </a:bodyPr>
          <a:lstStyle/>
          <a:p>
            <a:pPr>
              <a:spcBef>
                <a:spcPct val="50000"/>
              </a:spcBef>
              <a:buClrTx/>
              <a:buSzTx/>
              <a:buFontTx/>
              <a:buNone/>
            </a:pPr>
            <a:r>
              <a:rPr kumimoji="0" lang="en-US" sz="3200" b="1">
                <a:solidFill>
                  <a:srgbClr val="FFFF00"/>
                </a:solidFill>
              </a:rPr>
              <a:t>Xeropthalmia</a:t>
            </a:r>
          </a:p>
        </p:txBody>
      </p:sp>
      <p:pic>
        <p:nvPicPr>
          <p:cNvPr id="25603" name="Picture 3" descr="W014038X"/>
          <p:cNvPicPr>
            <a:picLocks noChangeAspect="1" noChangeArrowheads="1"/>
          </p:cNvPicPr>
          <p:nvPr/>
        </p:nvPicPr>
        <p:blipFill>
          <a:blip r:embed="rId2"/>
          <a:srcRect/>
          <a:stretch>
            <a:fillRect/>
          </a:stretch>
        </p:blipFill>
        <p:spPr bwMode="auto">
          <a:xfrm>
            <a:off x="5181600" y="1531938"/>
            <a:ext cx="2362200" cy="1820862"/>
          </a:xfrm>
          <a:prstGeom prst="rect">
            <a:avLst/>
          </a:prstGeom>
          <a:noFill/>
          <a:ln w="9525">
            <a:solidFill>
              <a:schemeClr val="bg1"/>
            </a:solidFill>
            <a:miter lim="800000"/>
            <a:headEnd/>
            <a:tailEnd/>
          </a:ln>
        </p:spPr>
      </p:pic>
      <p:pic>
        <p:nvPicPr>
          <p:cNvPr id="25604" name="Picture 4" descr="W014042R"/>
          <p:cNvPicPr>
            <a:picLocks noChangeAspect="1" noChangeArrowheads="1"/>
          </p:cNvPicPr>
          <p:nvPr/>
        </p:nvPicPr>
        <p:blipFill>
          <a:blip r:embed="rId3"/>
          <a:srcRect/>
          <a:stretch>
            <a:fillRect/>
          </a:stretch>
        </p:blipFill>
        <p:spPr bwMode="auto">
          <a:xfrm>
            <a:off x="1600200" y="1524000"/>
            <a:ext cx="2465388" cy="1835150"/>
          </a:xfrm>
          <a:prstGeom prst="rect">
            <a:avLst/>
          </a:prstGeom>
          <a:noFill/>
          <a:ln w="9525">
            <a:solidFill>
              <a:schemeClr val="bg1"/>
            </a:solidFill>
            <a:miter lim="800000"/>
            <a:headEnd/>
            <a:tailEnd/>
          </a:ln>
        </p:spPr>
      </p:pic>
      <p:sp>
        <p:nvSpPr>
          <p:cNvPr id="411653" name="Text Box 5"/>
          <p:cNvSpPr txBox="1">
            <a:spLocks noChangeArrowheads="1"/>
          </p:cNvSpPr>
          <p:nvPr/>
        </p:nvSpPr>
        <p:spPr bwMode="auto">
          <a:xfrm>
            <a:off x="1143000" y="3473450"/>
            <a:ext cx="7543800" cy="855663"/>
          </a:xfrm>
          <a:prstGeom prst="rect">
            <a:avLst/>
          </a:prstGeom>
          <a:noFill/>
          <a:ln w="9525">
            <a:noFill/>
            <a:miter lim="800000"/>
            <a:headEnd/>
            <a:tailEnd/>
          </a:ln>
        </p:spPr>
        <p:txBody>
          <a:bodyPr>
            <a:spAutoFit/>
          </a:bodyPr>
          <a:lstStyle/>
          <a:p>
            <a:pPr algn="l">
              <a:spcBef>
                <a:spcPct val="50000"/>
              </a:spcBef>
              <a:buClrTx/>
              <a:buSzTx/>
              <a:buFontTx/>
              <a:buNone/>
            </a:pPr>
            <a:r>
              <a:rPr kumimoji="0" lang="en-GB" sz="1600" b="1"/>
              <a:t>Bitots spots (X1B) are foamy white areas on the white of the eye.  Be careful not to confuse them with other types of eye problems.  These signs will most often be seen in children. </a:t>
            </a:r>
            <a:r>
              <a:rPr kumimoji="0" lang="en-GB" sz="1800" b="1"/>
              <a:t> </a:t>
            </a:r>
          </a:p>
        </p:txBody>
      </p:sp>
      <p:pic>
        <p:nvPicPr>
          <p:cNvPr id="25606" name="Picture 6" descr="vit A2 Corneal Xerosis"/>
          <p:cNvPicPr>
            <a:picLocks noChangeAspect="1" noChangeArrowheads="1"/>
          </p:cNvPicPr>
          <p:nvPr/>
        </p:nvPicPr>
        <p:blipFill>
          <a:blip r:embed="rId4"/>
          <a:srcRect/>
          <a:stretch>
            <a:fillRect/>
          </a:stretch>
        </p:blipFill>
        <p:spPr bwMode="auto">
          <a:xfrm>
            <a:off x="1828800" y="4495800"/>
            <a:ext cx="2438400" cy="1644650"/>
          </a:xfrm>
          <a:prstGeom prst="rect">
            <a:avLst/>
          </a:prstGeom>
          <a:noFill/>
          <a:ln w="9525">
            <a:noFill/>
            <a:miter lim="800000"/>
            <a:headEnd/>
            <a:tailEnd/>
          </a:ln>
        </p:spPr>
      </p:pic>
      <p:sp>
        <p:nvSpPr>
          <p:cNvPr id="411655" name="Text Box 7"/>
          <p:cNvSpPr txBox="1">
            <a:spLocks noChangeArrowheads="1"/>
          </p:cNvSpPr>
          <p:nvPr/>
        </p:nvSpPr>
        <p:spPr bwMode="auto">
          <a:xfrm>
            <a:off x="2057400" y="6369050"/>
            <a:ext cx="2438400" cy="336550"/>
          </a:xfrm>
          <a:prstGeom prst="rect">
            <a:avLst/>
          </a:prstGeom>
          <a:noFill/>
          <a:ln w="9525">
            <a:noFill/>
            <a:miter lim="800000"/>
            <a:headEnd/>
            <a:tailEnd/>
          </a:ln>
        </p:spPr>
        <p:txBody>
          <a:bodyPr>
            <a:spAutoFit/>
          </a:bodyPr>
          <a:lstStyle/>
          <a:p>
            <a:pPr algn="l">
              <a:spcBef>
                <a:spcPct val="50000"/>
              </a:spcBef>
              <a:buClrTx/>
              <a:buSzTx/>
              <a:buFontTx/>
              <a:buNone/>
            </a:pPr>
            <a:r>
              <a:rPr kumimoji="0" lang="en-US" sz="1600" b="1"/>
              <a:t>Corneal Xerosis(X2)</a:t>
            </a:r>
            <a:endParaRPr kumimoji="0" lang="en-GB" sz="1600"/>
          </a:p>
        </p:txBody>
      </p:sp>
      <p:pic>
        <p:nvPicPr>
          <p:cNvPr id="25608" name="Picture 8" descr="vit A5 Corneal ulceration keratomalacia"/>
          <p:cNvPicPr>
            <a:picLocks noChangeAspect="1" noChangeArrowheads="1"/>
          </p:cNvPicPr>
          <p:nvPr/>
        </p:nvPicPr>
        <p:blipFill>
          <a:blip r:embed="rId5"/>
          <a:srcRect/>
          <a:stretch>
            <a:fillRect/>
          </a:stretch>
        </p:blipFill>
        <p:spPr bwMode="auto">
          <a:xfrm>
            <a:off x="5181600" y="4419600"/>
            <a:ext cx="2438400" cy="1716088"/>
          </a:xfrm>
          <a:prstGeom prst="rect">
            <a:avLst/>
          </a:prstGeom>
          <a:noFill/>
          <a:ln w="9525">
            <a:noFill/>
            <a:miter lim="800000"/>
            <a:headEnd/>
            <a:tailEnd/>
          </a:ln>
        </p:spPr>
      </p:pic>
      <p:sp>
        <p:nvSpPr>
          <p:cNvPr id="411657" name="Rectangle 9"/>
          <p:cNvSpPr>
            <a:spLocks noChangeArrowheads="1"/>
          </p:cNvSpPr>
          <p:nvPr/>
        </p:nvSpPr>
        <p:spPr bwMode="auto">
          <a:xfrm>
            <a:off x="5453063" y="6369050"/>
            <a:ext cx="2014537" cy="336550"/>
          </a:xfrm>
          <a:prstGeom prst="rect">
            <a:avLst/>
          </a:prstGeom>
          <a:noFill/>
          <a:ln w="9525">
            <a:noFill/>
            <a:miter lim="800000"/>
            <a:headEnd/>
            <a:tailEnd/>
          </a:ln>
        </p:spPr>
        <p:txBody>
          <a:bodyPr wrap="none">
            <a:spAutoFit/>
          </a:bodyPr>
          <a:lstStyle/>
          <a:p>
            <a:pPr algn="l">
              <a:spcBef>
                <a:spcPct val="50000"/>
              </a:spcBef>
              <a:buClrTx/>
              <a:buSzTx/>
              <a:buFontTx/>
              <a:buNone/>
            </a:pPr>
            <a:r>
              <a:rPr kumimoji="0" lang="en-US" sz="1600" b="1"/>
              <a:t>Keratomalacia (X3)</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6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1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3" grpId="0"/>
      <p:bldP spid="411655" grpId="0"/>
      <p:bldP spid="4116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a:noFill/>
        </p:spPr>
        <p:txBody>
          <a:bodyPr/>
          <a:lstStyle/>
          <a:p>
            <a:r>
              <a:rPr lang="en-US" smtClean="0"/>
              <a:t>Anemia- Signs &amp; Symptoms</a:t>
            </a:r>
          </a:p>
        </p:txBody>
      </p:sp>
      <p:sp>
        <p:nvSpPr>
          <p:cNvPr id="1029" name="Rectangle 3"/>
          <p:cNvSpPr>
            <a:spLocks noGrp="1" noChangeArrowheads="1"/>
          </p:cNvSpPr>
          <p:nvPr>
            <p:ph type="body" sz="half" idx="1"/>
          </p:nvPr>
        </p:nvSpPr>
        <p:spPr>
          <a:xfrm>
            <a:off x="304800" y="1752600"/>
            <a:ext cx="3733800" cy="4876800"/>
          </a:xfrm>
        </p:spPr>
        <p:txBody>
          <a:bodyPr/>
          <a:lstStyle/>
          <a:p>
            <a:pPr>
              <a:buFont typeface="Wingdings" pitchFamily="2" charset="2"/>
              <a:buNone/>
            </a:pPr>
            <a:endParaRPr lang="en-US" sz="2400" smtClean="0"/>
          </a:p>
          <a:p>
            <a:r>
              <a:rPr lang="en-US" smtClean="0"/>
              <a:t>Tiredness and fatigue </a:t>
            </a:r>
          </a:p>
          <a:p>
            <a:r>
              <a:rPr lang="en-US" smtClean="0"/>
              <a:t>Headache and breathlessness</a:t>
            </a:r>
          </a:p>
          <a:p>
            <a:r>
              <a:rPr lang="en-US" smtClean="0"/>
              <a:t>Pallor: pale conjunctivae, palms, tongue, lips and skin</a:t>
            </a:r>
          </a:p>
          <a:p>
            <a:pPr lvl="3"/>
            <a:endParaRPr lang="en-US" sz="2900" smtClean="0"/>
          </a:p>
          <a:p>
            <a:pPr lvl="3"/>
            <a:endParaRPr lang="en-US" sz="2100" smtClean="0"/>
          </a:p>
          <a:p>
            <a:pPr>
              <a:buFont typeface="Wingdings" pitchFamily="2" charset="2"/>
              <a:buNone/>
            </a:pPr>
            <a:endParaRPr lang="en-US" sz="1600" smtClean="0"/>
          </a:p>
        </p:txBody>
      </p:sp>
      <p:graphicFrame>
        <p:nvGraphicFramePr>
          <p:cNvPr id="1026" name="Object 6"/>
          <p:cNvGraphicFramePr>
            <a:graphicFrameLocks noChangeAspect="1"/>
          </p:cNvGraphicFramePr>
          <p:nvPr>
            <p:ph sz="quarter" idx="2"/>
          </p:nvPr>
        </p:nvGraphicFramePr>
        <p:xfrm>
          <a:off x="4038600" y="2286000"/>
          <a:ext cx="2251075" cy="3429000"/>
        </p:xfrm>
        <a:graphic>
          <a:graphicData uri="http://schemas.openxmlformats.org/presentationml/2006/ole">
            <p:oleObj spid="_x0000_s118786" name="Photo Editor Photo" r:id="rId3" imgW="2400635" imgH="3657143" progId="">
              <p:embed/>
            </p:oleObj>
          </a:graphicData>
        </a:graphic>
      </p:graphicFrame>
      <p:graphicFrame>
        <p:nvGraphicFramePr>
          <p:cNvPr id="1027" name="Object 12"/>
          <p:cNvGraphicFramePr>
            <a:graphicFrameLocks noChangeAspect="1"/>
          </p:cNvGraphicFramePr>
          <p:nvPr>
            <p:ph sz="quarter" idx="3"/>
          </p:nvPr>
        </p:nvGraphicFramePr>
        <p:xfrm>
          <a:off x="6629400" y="2362200"/>
          <a:ext cx="2201863" cy="3352800"/>
        </p:xfrm>
        <a:graphic>
          <a:graphicData uri="http://schemas.openxmlformats.org/presentationml/2006/ole">
            <p:oleObj spid="_x0000_s118787" name="Photo Editor Photo" r:id="rId4" imgW="2400635" imgH="3657143" progId="">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250825" y="2565400"/>
            <a:ext cx="5329238" cy="2654300"/>
          </a:xfrm>
          <a:prstGeom prst="rect">
            <a:avLst/>
          </a:prstGeom>
          <a:noFill/>
          <a:ln w="12700" cap="sq">
            <a:noFill/>
            <a:miter lim="800000"/>
            <a:headEnd type="none" w="sm" len="sm"/>
            <a:tailEnd type="none" w="sm" len="sm"/>
          </a:ln>
        </p:spPr>
        <p:txBody>
          <a:bodyPr>
            <a:spAutoFit/>
          </a:bodyPr>
          <a:lstStyle/>
          <a:p>
            <a:pPr algn="l">
              <a:spcBef>
                <a:spcPct val="0"/>
              </a:spcBef>
              <a:buClrTx/>
              <a:buSzTx/>
              <a:buFontTx/>
              <a:buChar char="•"/>
            </a:pPr>
            <a:r>
              <a:rPr kumimoji="0" lang="en-GB"/>
              <a:t> Low availability of         	vitamin A-rich foods</a:t>
            </a:r>
          </a:p>
          <a:p>
            <a:pPr algn="l">
              <a:spcBef>
                <a:spcPct val="0"/>
              </a:spcBef>
              <a:buClrTx/>
              <a:buSzTx/>
              <a:buFontTx/>
              <a:buChar char="•"/>
            </a:pPr>
            <a:r>
              <a:rPr kumimoji="0" lang="en-GB"/>
              <a:t> Lack of breastfeeding</a:t>
            </a:r>
          </a:p>
          <a:p>
            <a:pPr algn="l">
              <a:spcBef>
                <a:spcPct val="0"/>
              </a:spcBef>
              <a:buClrTx/>
              <a:buSzTx/>
              <a:buFontTx/>
              <a:buChar char="•"/>
            </a:pPr>
            <a:r>
              <a:rPr kumimoji="0" lang="en-GB"/>
              <a:t> High rates of infection (measles, diarrhoea)</a:t>
            </a:r>
          </a:p>
          <a:p>
            <a:pPr algn="l">
              <a:spcBef>
                <a:spcPct val="0"/>
              </a:spcBef>
              <a:buClrTx/>
              <a:buSzTx/>
              <a:buFontTx/>
              <a:buChar char="•"/>
            </a:pPr>
            <a:r>
              <a:rPr kumimoji="0" lang="en-GB"/>
              <a:t> Malnutrition</a:t>
            </a:r>
          </a:p>
        </p:txBody>
      </p:sp>
      <p:sp>
        <p:nvSpPr>
          <p:cNvPr id="26627" name="Rectangle 5"/>
          <p:cNvSpPr>
            <a:spLocks noGrp="1" noChangeArrowheads="1"/>
          </p:cNvSpPr>
          <p:nvPr>
            <p:ph type="title"/>
          </p:nvPr>
        </p:nvSpPr>
        <p:spPr/>
        <p:txBody>
          <a:bodyPr/>
          <a:lstStyle/>
          <a:p>
            <a:r>
              <a:rPr lang="en-US" smtClean="0"/>
              <a:t>VAD- Risk Factors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04800" y="1981200"/>
            <a:ext cx="8610600" cy="4572000"/>
          </a:xfrm>
        </p:spPr>
        <p:txBody>
          <a:bodyPr/>
          <a:lstStyle/>
          <a:p>
            <a:pPr>
              <a:lnSpc>
                <a:spcPct val="90000"/>
              </a:lnSpc>
              <a:buFont typeface="Wingdings" pitchFamily="2" charset="2"/>
              <a:buNone/>
            </a:pPr>
            <a:r>
              <a:rPr lang="en-US" smtClean="0"/>
              <a:t>Deficiencies of:</a:t>
            </a:r>
          </a:p>
          <a:p>
            <a:pPr>
              <a:lnSpc>
                <a:spcPct val="90000"/>
              </a:lnSpc>
            </a:pPr>
            <a:r>
              <a:rPr lang="en-US" smtClean="0"/>
              <a:t>Vitamin C </a:t>
            </a:r>
            <a:r>
              <a:rPr lang="en-US" smtClean="0">
                <a:sym typeface="Wingdings" pitchFamily="2" charset="2"/>
              </a:rPr>
              <a:t> </a:t>
            </a:r>
            <a:r>
              <a:rPr lang="en-US" smtClean="0"/>
              <a:t> scurvy</a:t>
            </a:r>
          </a:p>
          <a:p>
            <a:pPr>
              <a:lnSpc>
                <a:spcPct val="90000"/>
              </a:lnSpc>
            </a:pPr>
            <a:r>
              <a:rPr lang="en-US" smtClean="0"/>
              <a:t>Niacin (vitamin B3) </a:t>
            </a:r>
            <a:r>
              <a:rPr lang="en-US" smtClean="0">
                <a:sym typeface="Wingdings" pitchFamily="2" charset="2"/>
              </a:rPr>
              <a:t></a:t>
            </a:r>
            <a:r>
              <a:rPr lang="en-US" smtClean="0">
                <a:solidFill>
                  <a:srgbClr val="FFFF66"/>
                </a:solidFill>
              </a:rPr>
              <a:t> </a:t>
            </a:r>
            <a:r>
              <a:rPr lang="en-US" smtClean="0"/>
              <a:t>pellagra</a:t>
            </a:r>
          </a:p>
          <a:p>
            <a:pPr>
              <a:lnSpc>
                <a:spcPct val="90000"/>
              </a:lnSpc>
            </a:pPr>
            <a:r>
              <a:rPr lang="en-US" smtClean="0"/>
              <a:t>Thiamin (vitamin B1) </a:t>
            </a:r>
            <a:r>
              <a:rPr lang="en-US" smtClean="0">
                <a:sym typeface="Wingdings" pitchFamily="2" charset="2"/>
              </a:rPr>
              <a:t></a:t>
            </a:r>
            <a:r>
              <a:rPr lang="en-US" smtClean="0"/>
              <a:t> beriberi</a:t>
            </a:r>
          </a:p>
          <a:p>
            <a:pPr>
              <a:lnSpc>
                <a:spcPct val="90000"/>
              </a:lnSpc>
            </a:pPr>
            <a:endParaRPr lang="en-US" smtClean="0"/>
          </a:p>
          <a:p>
            <a:pPr>
              <a:lnSpc>
                <a:spcPct val="90000"/>
              </a:lnSpc>
              <a:buFont typeface="Wingdings" pitchFamily="2" charset="2"/>
              <a:buNone/>
            </a:pPr>
            <a:r>
              <a:rPr lang="en-US" smtClean="0"/>
              <a:t>…usually associated with situations where populations are fully dependent on limited commodities for their food needs.</a:t>
            </a:r>
          </a:p>
        </p:txBody>
      </p:sp>
      <p:sp>
        <p:nvSpPr>
          <p:cNvPr id="36867" name="Rectangle 4"/>
          <p:cNvSpPr>
            <a:spLocks noChangeArrowheads="1"/>
          </p:cNvSpPr>
          <p:nvPr/>
        </p:nvSpPr>
        <p:spPr bwMode="auto">
          <a:xfrm>
            <a:off x="304800" y="152400"/>
            <a:ext cx="8424863" cy="1219200"/>
          </a:xfrm>
          <a:prstGeom prst="rect">
            <a:avLst/>
          </a:prstGeom>
          <a:noFill/>
          <a:ln w="9525">
            <a:noFill/>
            <a:miter lim="800000"/>
            <a:headEnd/>
            <a:tailEnd/>
          </a:ln>
        </p:spPr>
        <p:txBody>
          <a:bodyPr lIns="92075" tIns="46038" rIns="92075" bIns="46038" anchor="ctr"/>
          <a:lstStyle/>
          <a:p>
            <a:pPr algn="l">
              <a:lnSpc>
                <a:spcPct val="90000"/>
              </a:lnSpc>
              <a:spcBef>
                <a:spcPct val="0"/>
              </a:spcBef>
              <a:buClrTx/>
              <a:buSzTx/>
              <a:buFontTx/>
              <a:buNone/>
            </a:pPr>
            <a:r>
              <a:rPr lang="en-US" sz="3800" b="1">
                <a:solidFill>
                  <a:srgbClr val="FFFF00"/>
                </a:solidFill>
              </a:rPr>
              <a:t>Micronutrient deficiencies in emergencies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smtClean="0"/>
              <a:t>VAD - Assessment </a:t>
            </a:r>
            <a:endParaRPr lang="en-US" smtClean="0"/>
          </a:p>
        </p:txBody>
      </p:sp>
      <p:sp>
        <p:nvSpPr>
          <p:cNvPr id="27651" name="Rectangle 3"/>
          <p:cNvSpPr>
            <a:spLocks noGrp="1" noChangeArrowheads="1"/>
          </p:cNvSpPr>
          <p:nvPr>
            <p:ph type="body" idx="1"/>
          </p:nvPr>
        </p:nvSpPr>
        <p:spPr/>
        <p:txBody>
          <a:bodyPr/>
          <a:lstStyle/>
          <a:p>
            <a:r>
              <a:rPr lang="en-GB" smtClean="0"/>
              <a:t>Clinical assessment for night blindness</a:t>
            </a:r>
          </a:p>
          <a:p>
            <a:r>
              <a:rPr lang="en-GB" smtClean="0"/>
              <a:t>Biochemical assessment</a:t>
            </a:r>
          </a:p>
          <a:p>
            <a:pPr lvl="1"/>
            <a:r>
              <a:rPr lang="en-GB" smtClean="0"/>
              <a:t>Retinol </a:t>
            </a:r>
          </a:p>
          <a:p>
            <a:pPr lvl="2"/>
            <a:r>
              <a:rPr lang="en-GB" sz="2400" smtClean="0"/>
              <a:t>Serum analyzed by HPLC </a:t>
            </a:r>
          </a:p>
          <a:p>
            <a:pPr lvl="2"/>
            <a:r>
              <a:rPr lang="en-GB" sz="2400" smtClean="0">
                <a:cs typeface="Times New Roman" pitchFamily="18" charset="0"/>
              </a:rPr>
              <a:t>Cutoff: &lt; 0.7 µmol/L</a:t>
            </a:r>
          </a:p>
          <a:p>
            <a:pPr lvl="2"/>
            <a:endParaRPr lang="en-GB" smtClean="0"/>
          </a:p>
          <a:p>
            <a:pPr lvl="1"/>
            <a:r>
              <a:rPr lang="en-GB" smtClean="0"/>
              <a:t>Retinol-binding protein (RBP)</a:t>
            </a:r>
          </a:p>
          <a:p>
            <a:pPr lvl="2"/>
            <a:r>
              <a:rPr lang="en-US" sz="2400" smtClean="0"/>
              <a:t>Serum or DBS analyzed by ELISA</a:t>
            </a:r>
          </a:p>
          <a:p>
            <a:pPr lvl="2"/>
            <a:r>
              <a:rPr lang="en-US" sz="2400" smtClean="0"/>
              <a:t>Cutoff: ~ &lt; 0.7 </a:t>
            </a:r>
            <a:r>
              <a:rPr lang="en-GB" sz="2400" smtClean="0">
                <a:cs typeface="Times New Roman" pitchFamily="18" charset="0"/>
              </a:rPr>
              <a:t>µmol/L</a:t>
            </a:r>
            <a:endParaRPr lang="en-US" sz="2400" smtClean="0">
              <a:cs typeface="Times New Roman" pitchFamily="18" charset="0"/>
            </a:endParaRPr>
          </a:p>
        </p:txBody>
      </p:sp>
      <p:pic>
        <p:nvPicPr>
          <p:cNvPr id="27652" name="Picture 4" descr="DBS card with label"/>
          <p:cNvPicPr>
            <a:picLocks noChangeAspect="1" noChangeArrowheads="1"/>
          </p:cNvPicPr>
          <p:nvPr/>
        </p:nvPicPr>
        <p:blipFill>
          <a:blip r:embed="rId2"/>
          <a:srcRect/>
          <a:stretch>
            <a:fillRect/>
          </a:stretch>
        </p:blipFill>
        <p:spPr bwMode="auto">
          <a:xfrm>
            <a:off x="6573838" y="2743200"/>
            <a:ext cx="2189162"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lstStyle/>
          <a:p>
            <a:r>
              <a:rPr lang="en-US" sz="3400" smtClean="0"/>
              <a:t>Dried Blood Spots for RBP</a:t>
            </a:r>
          </a:p>
        </p:txBody>
      </p:sp>
      <p:sp>
        <p:nvSpPr>
          <p:cNvPr id="28675" name="Rectangle 3"/>
          <p:cNvSpPr>
            <a:spLocks noGrp="1" noChangeArrowheads="1"/>
          </p:cNvSpPr>
          <p:nvPr>
            <p:ph type="body" sz="half" idx="1"/>
          </p:nvPr>
        </p:nvSpPr>
        <p:spPr>
          <a:xfrm>
            <a:off x="457200" y="1905000"/>
            <a:ext cx="8229600" cy="4267200"/>
          </a:xfrm>
        </p:spPr>
        <p:txBody>
          <a:bodyPr/>
          <a:lstStyle/>
          <a:p>
            <a:pPr>
              <a:spcAft>
                <a:spcPct val="20000"/>
              </a:spcAft>
            </a:pPr>
            <a:r>
              <a:rPr lang="en-US" sz="2400" smtClean="0"/>
              <a:t>Quick and easy field friendly technique</a:t>
            </a:r>
          </a:p>
          <a:p>
            <a:pPr>
              <a:spcAft>
                <a:spcPct val="20000"/>
              </a:spcAft>
            </a:pPr>
            <a:r>
              <a:rPr lang="en-US" sz="2400" smtClean="0"/>
              <a:t>Collection through venipuncture or finger stick</a:t>
            </a:r>
          </a:p>
          <a:p>
            <a:pPr>
              <a:spcAft>
                <a:spcPct val="20000"/>
              </a:spcAft>
            </a:pPr>
            <a:r>
              <a:rPr lang="en-US" sz="2400" smtClean="0"/>
              <a:t>Fasting not necessary</a:t>
            </a:r>
          </a:p>
          <a:p>
            <a:pPr>
              <a:spcAft>
                <a:spcPct val="20000"/>
              </a:spcAft>
            </a:pPr>
            <a:r>
              <a:rPr lang="en-US" sz="2400" smtClean="0"/>
              <a:t>DBS should completely dry and be protected from humidity</a:t>
            </a:r>
          </a:p>
          <a:p>
            <a:pPr>
              <a:spcAft>
                <a:spcPct val="20000"/>
              </a:spcAft>
            </a:pPr>
            <a:r>
              <a:rPr lang="en-US" sz="2400" smtClean="0"/>
              <a:t>Storage of DBS at –20</a:t>
            </a:r>
            <a:r>
              <a:rPr lang="en-US" sz="2400" baseline="30000" smtClean="0"/>
              <a:t>o</a:t>
            </a:r>
            <a:r>
              <a:rPr lang="en-US" sz="2400" smtClean="0"/>
              <a:t>C only for short term, –70</a:t>
            </a:r>
            <a:r>
              <a:rPr lang="en-US" sz="2400" baseline="30000" smtClean="0"/>
              <a:t>o</a:t>
            </a:r>
            <a:r>
              <a:rPr lang="en-US" sz="2400" smtClean="0"/>
              <a:t>C for long term</a:t>
            </a:r>
          </a:p>
          <a:p>
            <a:pPr>
              <a:spcAft>
                <a:spcPct val="20000"/>
              </a:spcAft>
            </a:pPr>
            <a:r>
              <a:rPr lang="en-US" sz="2400" smtClean="0"/>
              <a:t>Shipping of DBS cards on frozen ice packs to the laboratory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685800" y="46038"/>
            <a:ext cx="7772400" cy="1143000"/>
          </a:xfrm>
        </p:spPr>
        <p:txBody>
          <a:bodyPr/>
          <a:lstStyle/>
          <a:p>
            <a:r>
              <a:rPr lang="en-US" sz="3400" smtClean="0"/>
              <a:t>Poor Quality DBS</a:t>
            </a:r>
          </a:p>
        </p:txBody>
      </p:sp>
      <p:graphicFrame>
        <p:nvGraphicFramePr>
          <p:cNvPr id="2050" name="Object 3"/>
          <p:cNvGraphicFramePr>
            <a:graphicFrameLocks noChangeAspect="1"/>
          </p:cNvGraphicFramePr>
          <p:nvPr/>
        </p:nvGraphicFramePr>
        <p:xfrm>
          <a:off x="609600" y="1125538"/>
          <a:ext cx="4065588" cy="4970462"/>
        </p:xfrm>
        <a:graphic>
          <a:graphicData uri="http://schemas.openxmlformats.org/presentationml/2006/ole">
            <p:oleObj spid="_x0000_s2050" name="Photo Editor Photo" r:id="rId4" imgW="4629796" imgH="5210902" progId="">
              <p:embed/>
            </p:oleObj>
          </a:graphicData>
        </a:graphic>
      </p:graphicFrame>
      <p:graphicFrame>
        <p:nvGraphicFramePr>
          <p:cNvPr id="2051" name="Object 4"/>
          <p:cNvGraphicFramePr>
            <a:graphicFrameLocks noChangeAspect="1"/>
          </p:cNvGraphicFramePr>
          <p:nvPr/>
        </p:nvGraphicFramePr>
        <p:xfrm>
          <a:off x="4876800" y="1131888"/>
          <a:ext cx="3913188" cy="4964112"/>
        </p:xfrm>
        <a:graphic>
          <a:graphicData uri="http://schemas.openxmlformats.org/presentationml/2006/ole">
            <p:oleObj spid="_x0000_s2051" name="Photo Editor Photo" r:id="rId5" imgW="4629796" imgH="4704762" progId="">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smtClean="0"/>
              <a:t>VAD- Treatment</a:t>
            </a:r>
            <a:endParaRPr lang="en-US" smtClean="0"/>
          </a:p>
        </p:txBody>
      </p:sp>
      <p:sp>
        <p:nvSpPr>
          <p:cNvPr id="29699" name="Rectangle 3"/>
          <p:cNvSpPr>
            <a:spLocks noGrp="1" noChangeArrowheads="1"/>
          </p:cNvSpPr>
          <p:nvPr>
            <p:ph type="body" idx="1"/>
          </p:nvPr>
        </p:nvSpPr>
        <p:spPr/>
        <p:txBody>
          <a:bodyPr/>
          <a:lstStyle/>
          <a:p>
            <a:r>
              <a:rPr lang="en-GB" smtClean="0"/>
              <a:t>Supplementation</a:t>
            </a:r>
          </a:p>
          <a:p>
            <a:pPr lvl="1"/>
            <a:r>
              <a:rPr lang="en-GB" smtClean="0"/>
              <a:t>Capsules given during immunization days</a:t>
            </a:r>
          </a:p>
          <a:p>
            <a:r>
              <a:rPr lang="en-GB" smtClean="0"/>
              <a:t>Food Forms</a:t>
            </a:r>
          </a:p>
          <a:p>
            <a:pPr lvl="1"/>
            <a:r>
              <a:rPr lang="en-GB" sz="2900" smtClean="0"/>
              <a:t>As pre-formed vitamin A in foods from animals</a:t>
            </a:r>
          </a:p>
          <a:p>
            <a:pPr lvl="2"/>
            <a:r>
              <a:rPr lang="en-GB" sz="2700" smtClean="0"/>
              <a:t>Liver, fish</a:t>
            </a:r>
          </a:p>
          <a:p>
            <a:pPr lvl="1"/>
            <a:r>
              <a:rPr lang="en-GB" sz="2900" smtClean="0"/>
              <a:t>As  pro-vitamin A in some plant foods</a:t>
            </a:r>
          </a:p>
          <a:p>
            <a:pPr lvl="2"/>
            <a:r>
              <a:rPr lang="en-GB" smtClean="0"/>
              <a:t>red palm oil, carrots, yellow maize</a:t>
            </a:r>
          </a:p>
          <a:p>
            <a:pPr lvl="2"/>
            <a:r>
              <a:rPr lang="en-GB" smtClean="0"/>
              <a:t>Fortified blended foods (CSB or WSB)</a:t>
            </a:r>
          </a:p>
          <a:p>
            <a:endParaRPr lang="en-GB"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mtClean="0"/>
              <a:t>High dose oral supplements of vitamin A</a:t>
            </a:r>
          </a:p>
        </p:txBody>
      </p:sp>
      <p:sp>
        <p:nvSpPr>
          <p:cNvPr id="30723" name="Rectangle 3"/>
          <p:cNvSpPr>
            <a:spLocks noGrp="1" noChangeArrowheads="1"/>
          </p:cNvSpPr>
          <p:nvPr>
            <p:ph type="body" sz="half" idx="2"/>
          </p:nvPr>
        </p:nvSpPr>
        <p:spPr>
          <a:xfrm>
            <a:off x="4648200" y="1905000"/>
            <a:ext cx="4186238" cy="4422775"/>
          </a:xfrm>
        </p:spPr>
        <p:txBody>
          <a:bodyPr/>
          <a:lstStyle/>
          <a:p>
            <a:pPr>
              <a:lnSpc>
                <a:spcPct val="90000"/>
              </a:lnSpc>
            </a:pPr>
            <a:r>
              <a:rPr lang="en-GB" sz="2400" smtClean="0"/>
              <a:t>Rapid and targeted </a:t>
            </a:r>
          </a:p>
          <a:p>
            <a:pPr>
              <a:lnSpc>
                <a:spcPct val="90000"/>
              </a:lnSpc>
            </a:pPr>
            <a:endParaRPr lang="en-GB" sz="2000" smtClean="0"/>
          </a:p>
          <a:p>
            <a:pPr>
              <a:lnSpc>
                <a:spcPct val="90000"/>
              </a:lnSpc>
            </a:pPr>
            <a:r>
              <a:rPr lang="en-GB" sz="2400" smtClean="0"/>
              <a:t>Highly effective in lowering mortality in infants and children in third world communities</a:t>
            </a:r>
          </a:p>
          <a:p>
            <a:pPr>
              <a:lnSpc>
                <a:spcPct val="90000"/>
              </a:lnSpc>
            </a:pPr>
            <a:endParaRPr lang="en-GB" sz="2000" smtClean="0"/>
          </a:p>
          <a:p>
            <a:pPr>
              <a:lnSpc>
                <a:spcPct val="90000"/>
              </a:lnSpc>
            </a:pPr>
            <a:r>
              <a:rPr lang="en-GB" sz="2400" smtClean="0"/>
              <a:t>Highly effective in reducing complications in measles</a:t>
            </a:r>
          </a:p>
          <a:p>
            <a:pPr>
              <a:lnSpc>
                <a:spcPct val="90000"/>
              </a:lnSpc>
            </a:pPr>
            <a:endParaRPr lang="en-GB" sz="2000" smtClean="0"/>
          </a:p>
          <a:p>
            <a:pPr>
              <a:lnSpc>
                <a:spcPct val="90000"/>
              </a:lnSpc>
            </a:pPr>
            <a:r>
              <a:rPr lang="en-GB" sz="2400" smtClean="0"/>
              <a:t>Reduced prevalence of malaria in children in Papua New Guinea</a:t>
            </a:r>
          </a:p>
          <a:p>
            <a:pPr>
              <a:lnSpc>
                <a:spcPct val="90000"/>
              </a:lnSpc>
            </a:pPr>
            <a:endParaRPr lang="en-GB" sz="2400" smtClean="0"/>
          </a:p>
        </p:txBody>
      </p:sp>
      <p:pic>
        <p:nvPicPr>
          <p:cNvPr id="30724" name="Picture 4" descr="adminSupp"/>
          <p:cNvPicPr>
            <a:picLocks noGrp="1" noChangeAspect="1" noChangeArrowheads="1"/>
          </p:cNvPicPr>
          <p:nvPr>
            <p:ph type="clipArt" sz="half" idx="1"/>
          </p:nvPr>
        </p:nvPicPr>
        <p:blipFill>
          <a:blip r:embed="rId3"/>
          <a:srcRect/>
          <a:stretch>
            <a:fillRect/>
          </a:stretch>
        </p:blipFill>
        <p:spPr>
          <a:xfrm>
            <a:off x="304800" y="2689225"/>
            <a:ext cx="4183063" cy="3003550"/>
          </a:xfrm>
          <a:noFill/>
        </p:spPr>
      </p:pic>
      <p:sp>
        <p:nvSpPr>
          <p:cNvPr id="30725" name="Rectangle 4"/>
          <p:cNvSpPr>
            <a:spLocks noChangeArrowheads="1"/>
          </p:cNvSpPr>
          <p:nvPr/>
        </p:nvSpPr>
        <p:spPr bwMode="auto">
          <a:xfrm rot="-2798300">
            <a:off x="995363" y="3576638"/>
            <a:ext cx="1828800" cy="381000"/>
          </a:xfrm>
          <a:prstGeom prst="rect">
            <a:avLst/>
          </a:prstGeom>
          <a:gradFill rotWithShape="0">
            <a:gsLst>
              <a:gs pos="0">
                <a:srgbClr val="0000FF"/>
              </a:gs>
              <a:gs pos="100000">
                <a:srgbClr val="000000"/>
              </a:gs>
            </a:gsLst>
            <a:lin ang="0" scaled="1"/>
          </a:gradFill>
          <a:ln w="9525" algn="ctr">
            <a:no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669925" y="228600"/>
            <a:ext cx="8121747" cy="4725988"/>
            <a:chOff x="422" y="1373"/>
            <a:chExt cx="4823" cy="2516"/>
          </a:xfrm>
        </p:grpSpPr>
        <p:sp>
          <p:nvSpPr>
            <p:cNvPr id="313347" name="Rectangle 3"/>
            <p:cNvSpPr>
              <a:spLocks noChangeArrowheads="1"/>
            </p:cNvSpPr>
            <p:nvPr/>
          </p:nvSpPr>
          <p:spPr bwMode="auto">
            <a:xfrm>
              <a:off x="518" y="3149"/>
              <a:ext cx="1222"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effectLst>
                    <a:outerShdw blurRad="38100" dist="38100" dir="2700000" algn="tl">
                      <a:srgbClr val="000000"/>
                    </a:outerShdw>
                  </a:effectLst>
                </a:rPr>
                <a:t>Vitamin A</a:t>
              </a:r>
            </a:p>
          </p:txBody>
        </p:sp>
        <p:sp>
          <p:nvSpPr>
            <p:cNvPr id="313348" name="Rectangle 4"/>
            <p:cNvSpPr>
              <a:spLocks noChangeArrowheads="1"/>
            </p:cNvSpPr>
            <p:nvPr/>
          </p:nvSpPr>
          <p:spPr bwMode="auto">
            <a:xfrm>
              <a:off x="2486" y="1757"/>
              <a:ext cx="1033"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2590C"/>
                  </a:solidFill>
                  <a:effectLst>
                    <a:outerShdw blurRad="38100" dist="38100" dir="2700000" algn="tl">
                      <a:srgbClr val="000000"/>
                    </a:outerShdw>
                  </a:effectLst>
                </a:rPr>
                <a:t>Thiamin</a:t>
              </a:r>
            </a:p>
          </p:txBody>
        </p:sp>
        <p:sp>
          <p:nvSpPr>
            <p:cNvPr id="313349" name="Rectangle 5"/>
            <p:cNvSpPr>
              <a:spLocks noChangeArrowheads="1"/>
            </p:cNvSpPr>
            <p:nvPr/>
          </p:nvSpPr>
          <p:spPr bwMode="auto">
            <a:xfrm>
              <a:off x="3878" y="1709"/>
              <a:ext cx="1274"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Riboflavin</a:t>
              </a:r>
            </a:p>
          </p:txBody>
        </p:sp>
        <p:sp>
          <p:nvSpPr>
            <p:cNvPr id="313350" name="Rectangle 6"/>
            <p:cNvSpPr>
              <a:spLocks noChangeArrowheads="1"/>
            </p:cNvSpPr>
            <p:nvPr/>
          </p:nvSpPr>
          <p:spPr bwMode="auto">
            <a:xfrm>
              <a:off x="3590" y="2813"/>
              <a:ext cx="883" cy="308"/>
            </a:xfrm>
            <a:prstGeom prst="rect">
              <a:avLst/>
            </a:prstGeom>
            <a:noFill/>
            <a:ln w="9525">
              <a:noFill/>
              <a:miter lim="800000"/>
              <a:headEnd/>
              <a:tailEnd/>
            </a:ln>
            <a:effectLst/>
          </p:spPr>
          <p:txBody>
            <a:bodyPr lIns="92075" tIns="46037" rIns="92075" bIns="46037">
              <a:spAutoFit/>
            </a:bodyPr>
            <a:lstStyle/>
            <a:p>
              <a:pPr algn="l">
                <a:spcBef>
                  <a:spcPct val="0"/>
                </a:spcBef>
                <a:buClrTx/>
                <a:buSzTx/>
                <a:buFontTx/>
                <a:buNone/>
                <a:defRPr/>
              </a:pPr>
              <a:r>
                <a:rPr kumimoji="0" lang="en-US" sz="3200" b="1">
                  <a:solidFill>
                    <a:srgbClr val="F2590C"/>
                  </a:solidFill>
                  <a:effectLst>
                    <a:outerShdw blurRad="38100" dist="38100" dir="2700000" algn="tl">
                      <a:srgbClr val="000000"/>
                    </a:outerShdw>
                  </a:effectLst>
                </a:rPr>
                <a:t>Niacin</a:t>
              </a:r>
            </a:p>
          </p:txBody>
        </p:sp>
        <p:sp>
          <p:nvSpPr>
            <p:cNvPr id="313351" name="Rectangle 7"/>
            <p:cNvSpPr>
              <a:spLocks noChangeArrowheads="1"/>
            </p:cNvSpPr>
            <p:nvPr/>
          </p:nvSpPr>
          <p:spPr bwMode="auto">
            <a:xfrm>
              <a:off x="518" y="2813"/>
              <a:ext cx="818"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Folate</a:t>
              </a:r>
            </a:p>
          </p:txBody>
        </p:sp>
        <p:sp>
          <p:nvSpPr>
            <p:cNvPr id="313352" name="Rectangle 8"/>
            <p:cNvSpPr>
              <a:spLocks noChangeArrowheads="1"/>
            </p:cNvSpPr>
            <p:nvPr/>
          </p:nvSpPr>
          <p:spPr bwMode="auto">
            <a:xfrm>
              <a:off x="710" y="2429"/>
              <a:ext cx="1421"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Manganese</a:t>
              </a:r>
            </a:p>
          </p:txBody>
        </p:sp>
        <p:sp>
          <p:nvSpPr>
            <p:cNvPr id="313353" name="Rectangle 9"/>
            <p:cNvSpPr>
              <a:spLocks noChangeArrowheads="1"/>
            </p:cNvSpPr>
            <p:nvPr/>
          </p:nvSpPr>
          <p:spPr bwMode="auto">
            <a:xfrm>
              <a:off x="3590" y="2093"/>
              <a:ext cx="1435" cy="309"/>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Magnesium</a:t>
              </a:r>
            </a:p>
          </p:txBody>
        </p:sp>
        <p:sp>
          <p:nvSpPr>
            <p:cNvPr id="313354" name="Rectangle 10"/>
            <p:cNvSpPr>
              <a:spLocks noChangeArrowheads="1"/>
            </p:cNvSpPr>
            <p:nvPr/>
          </p:nvSpPr>
          <p:spPr bwMode="auto">
            <a:xfrm>
              <a:off x="2966" y="2429"/>
              <a:ext cx="565"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effectLst>
                    <a:outerShdw blurRad="38100" dist="38100" dir="2700000" algn="tl">
                      <a:srgbClr val="000000"/>
                    </a:outerShdw>
                  </a:effectLst>
                </a:rPr>
                <a:t>Iron</a:t>
              </a:r>
              <a:endParaRPr kumimoji="0" lang="en-US" sz="3200" b="1">
                <a:solidFill>
                  <a:srgbClr val="66FFFF"/>
                </a:solidFill>
                <a:effectLst>
                  <a:outerShdw blurRad="38100" dist="38100" dir="2700000" algn="tl">
                    <a:srgbClr val="000000"/>
                  </a:outerShdw>
                </a:effectLst>
              </a:endParaRPr>
            </a:p>
          </p:txBody>
        </p:sp>
        <p:sp>
          <p:nvSpPr>
            <p:cNvPr id="313355" name="Rectangle 11"/>
            <p:cNvSpPr>
              <a:spLocks noChangeArrowheads="1"/>
            </p:cNvSpPr>
            <p:nvPr/>
          </p:nvSpPr>
          <p:spPr bwMode="auto">
            <a:xfrm>
              <a:off x="1056" y="1728"/>
              <a:ext cx="818"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effectLst>
                    <a:outerShdw blurRad="38100" dist="38100" dir="2700000" algn="tl">
                      <a:srgbClr val="000000"/>
                    </a:outerShdw>
                  </a:effectLst>
                </a:rPr>
                <a:t>Iodine</a:t>
              </a:r>
              <a:endParaRPr kumimoji="0" lang="en-US" sz="3200" b="1">
                <a:solidFill>
                  <a:srgbClr val="66FFFF"/>
                </a:solidFill>
                <a:effectLst>
                  <a:outerShdw blurRad="38100" dist="38100" dir="2700000" algn="tl">
                    <a:srgbClr val="000000"/>
                  </a:outerShdw>
                </a:effectLst>
              </a:endParaRPr>
            </a:p>
          </p:txBody>
        </p:sp>
        <p:sp>
          <p:nvSpPr>
            <p:cNvPr id="313356" name="Rectangle 12"/>
            <p:cNvSpPr>
              <a:spLocks noChangeArrowheads="1"/>
            </p:cNvSpPr>
            <p:nvPr/>
          </p:nvSpPr>
          <p:spPr bwMode="auto">
            <a:xfrm>
              <a:off x="2198" y="3581"/>
              <a:ext cx="1341"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Cobalamin</a:t>
              </a:r>
            </a:p>
          </p:txBody>
        </p:sp>
        <p:sp>
          <p:nvSpPr>
            <p:cNvPr id="313357" name="Rectangle 13"/>
            <p:cNvSpPr>
              <a:spLocks noChangeArrowheads="1"/>
            </p:cNvSpPr>
            <p:nvPr/>
          </p:nvSpPr>
          <p:spPr bwMode="auto">
            <a:xfrm>
              <a:off x="3590" y="1373"/>
              <a:ext cx="859" cy="309"/>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Cobalt</a:t>
              </a:r>
            </a:p>
          </p:txBody>
        </p:sp>
        <p:sp>
          <p:nvSpPr>
            <p:cNvPr id="313358" name="Rectangle 14"/>
            <p:cNvSpPr>
              <a:spLocks noChangeArrowheads="1"/>
            </p:cNvSpPr>
            <p:nvPr/>
          </p:nvSpPr>
          <p:spPr bwMode="auto">
            <a:xfrm>
              <a:off x="518" y="1373"/>
              <a:ext cx="604" cy="309"/>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Zinc</a:t>
              </a:r>
            </a:p>
          </p:txBody>
        </p:sp>
        <p:sp>
          <p:nvSpPr>
            <p:cNvPr id="313359" name="Rectangle 15"/>
            <p:cNvSpPr>
              <a:spLocks noChangeArrowheads="1"/>
            </p:cNvSpPr>
            <p:nvPr/>
          </p:nvSpPr>
          <p:spPr bwMode="auto">
            <a:xfrm>
              <a:off x="710" y="3533"/>
              <a:ext cx="1222"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2590C"/>
                  </a:solidFill>
                  <a:effectLst>
                    <a:outerShdw blurRad="38100" dist="38100" dir="2700000" algn="tl">
                      <a:srgbClr val="000000"/>
                    </a:outerShdw>
                  </a:effectLst>
                </a:rPr>
                <a:t>Vitamin C</a:t>
              </a:r>
            </a:p>
          </p:txBody>
        </p:sp>
        <p:sp>
          <p:nvSpPr>
            <p:cNvPr id="313360" name="Rectangle 16"/>
            <p:cNvSpPr>
              <a:spLocks noChangeArrowheads="1"/>
            </p:cNvSpPr>
            <p:nvPr/>
          </p:nvSpPr>
          <p:spPr bwMode="auto">
            <a:xfrm>
              <a:off x="2102" y="2044"/>
              <a:ext cx="1208" cy="309"/>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Vitamin E</a:t>
              </a:r>
            </a:p>
          </p:txBody>
        </p:sp>
        <p:sp>
          <p:nvSpPr>
            <p:cNvPr id="313361" name="Rectangle 17"/>
            <p:cNvSpPr>
              <a:spLocks noChangeArrowheads="1"/>
            </p:cNvSpPr>
            <p:nvPr/>
          </p:nvSpPr>
          <p:spPr bwMode="auto">
            <a:xfrm>
              <a:off x="1958" y="1373"/>
              <a:ext cx="1222" cy="309"/>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Vitamin D</a:t>
              </a:r>
            </a:p>
          </p:txBody>
        </p:sp>
        <p:sp>
          <p:nvSpPr>
            <p:cNvPr id="313362" name="Rectangle 18"/>
            <p:cNvSpPr>
              <a:spLocks noChangeArrowheads="1"/>
            </p:cNvSpPr>
            <p:nvPr/>
          </p:nvSpPr>
          <p:spPr bwMode="auto">
            <a:xfrm>
              <a:off x="4022" y="3149"/>
              <a:ext cx="1222"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Vitamin K</a:t>
              </a:r>
            </a:p>
          </p:txBody>
        </p:sp>
        <p:sp>
          <p:nvSpPr>
            <p:cNvPr id="313363" name="Rectangle 19"/>
            <p:cNvSpPr>
              <a:spLocks noChangeArrowheads="1"/>
            </p:cNvSpPr>
            <p:nvPr/>
          </p:nvSpPr>
          <p:spPr bwMode="auto">
            <a:xfrm>
              <a:off x="422" y="2044"/>
              <a:ext cx="1309" cy="309"/>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Vitamin B</a:t>
              </a:r>
              <a:r>
                <a:rPr kumimoji="0" lang="en-US" sz="3200" b="1" baseline="-25000">
                  <a:solidFill>
                    <a:srgbClr val="FAFD00"/>
                  </a:solidFill>
                  <a:effectLst>
                    <a:outerShdw blurRad="38100" dist="38100" dir="2700000" algn="tl">
                      <a:srgbClr val="000000"/>
                    </a:outerShdw>
                  </a:effectLst>
                </a:rPr>
                <a:t>6</a:t>
              </a:r>
            </a:p>
          </p:txBody>
        </p:sp>
        <p:sp>
          <p:nvSpPr>
            <p:cNvPr id="313364" name="Rectangle 20"/>
            <p:cNvSpPr>
              <a:spLocks noChangeArrowheads="1"/>
            </p:cNvSpPr>
            <p:nvPr/>
          </p:nvSpPr>
          <p:spPr bwMode="auto">
            <a:xfrm>
              <a:off x="1766" y="2764"/>
              <a:ext cx="1397"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Vitamin B</a:t>
              </a:r>
              <a:r>
                <a:rPr kumimoji="0" lang="en-US" sz="3200" b="1" baseline="-25000">
                  <a:solidFill>
                    <a:srgbClr val="FAFD00"/>
                  </a:solidFill>
                  <a:effectLst>
                    <a:outerShdw blurRad="38100" dist="38100" dir="2700000" algn="tl">
                      <a:srgbClr val="000000"/>
                    </a:outerShdw>
                  </a:effectLst>
                </a:rPr>
                <a:t>12</a:t>
              </a:r>
            </a:p>
          </p:txBody>
        </p:sp>
        <p:sp>
          <p:nvSpPr>
            <p:cNvPr id="313365" name="Rectangle 21"/>
            <p:cNvSpPr>
              <a:spLocks noChangeArrowheads="1"/>
            </p:cNvSpPr>
            <p:nvPr/>
          </p:nvSpPr>
          <p:spPr bwMode="auto">
            <a:xfrm>
              <a:off x="3870" y="2477"/>
              <a:ext cx="1375" cy="312"/>
            </a:xfrm>
            <a:prstGeom prst="rect">
              <a:avLst/>
            </a:prstGeom>
            <a:noFill/>
            <a:ln w="9525">
              <a:noFill/>
              <a:miter lim="800000"/>
              <a:headEnd/>
              <a:tailEnd/>
            </a:ln>
            <a:effectLst/>
          </p:spPr>
          <p:txBody>
            <a:bodyPr wrap="square" lIns="92075" tIns="46037" rIns="92075" bIns="46037">
              <a:spAutoFit/>
            </a:bodyPr>
            <a:lstStyle/>
            <a:p>
              <a:pPr algn="l">
                <a:spcBef>
                  <a:spcPct val="0"/>
                </a:spcBef>
                <a:buClrTx/>
                <a:buSzTx/>
                <a:buFontTx/>
                <a:buNone/>
                <a:defRPr/>
              </a:pPr>
              <a:r>
                <a:rPr kumimoji="0" lang="en-US" sz="3200" b="1" dirty="0">
                  <a:solidFill>
                    <a:srgbClr val="FAFD00"/>
                  </a:solidFill>
                  <a:effectLst>
                    <a:outerShdw blurRad="38100" dist="38100" dir="2700000" algn="tl">
                      <a:srgbClr val="000000"/>
                    </a:outerShdw>
                  </a:effectLst>
                </a:rPr>
                <a:t>Selenium</a:t>
              </a:r>
            </a:p>
          </p:txBody>
        </p:sp>
        <p:sp>
          <p:nvSpPr>
            <p:cNvPr id="313366" name="Rectangle 22"/>
            <p:cNvSpPr>
              <a:spLocks noChangeArrowheads="1"/>
            </p:cNvSpPr>
            <p:nvPr/>
          </p:nvSpPr>
          <p:spPr bwMode="auto">
            <a:xfrm>
              <a:off x="3830" y="3581"/>
              <a:ext cx="1316"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Chromium</a:t>
              </a:r>
            </a:p>
          </p:txBody>
        </p:sp>
        <p:sp>
          <p:nvSpPr>
            <p:cNvPr id="313367" name="Rectangle 23"/>
            <p:cNvSpPr>
              <a:spLocks noChangeArrowheads="1"/>
            </p:cNvSpPr>
            <p:nvPr/>
          </p:nvSpPr>
          <p:spPr bwMode="auto">
            <a:xfrm>
              <a:off x="2006" y="3149"/>
              <a:ext cx="1515" cy="308"/>
            </a:xfrm>
            <a:prstGeom prst="rect">
              <a:avLst/>
            </a:prstGeom>
            <a:noFill/>
            <a:ln w="9525">
              <a:noFill/>
              <a:miter lim="800000"/>
              <a:headEnd/>
              <a:tailEnd/>
            </a:ln>
            <a:effectLst/>
          </p:spPr>
          <p:txBody>
            <a:bodyPr wrap="none" lIns="92075" tIns="46037" rIns="92075" bIns="46037">
              <a:spAutoFit/>
            </a:bodyPr>
            <a:lstStyle/>
            <a:p>
              <a:pPr algn="l">
                <a:spcBef>
                  <a:spcPct val="0"/>
                </a:spcBef>
                <a:buClrTx/>
                <a:buSzTx/>
                <a:buFontTx/>
                <a:buNone/>
                <a:defRPr/>
              </a:pPr>
              <a:r>
                <a:rPr kumimoji="0" lang="en-US" sz="3200" b="1">
                  <a:solidFill>
                    <a:srgbClr val="FAFD00"/>
                  </a:solidFill>
                  <a:effectLst>
                    <a:outerShdw blurRad="38100" dist="38100" dir="2700000" algn="tl">
                      <a:srgbClr val="000000"/>
                    </a:outerShdw>
                  </a:effectLst>
                </a:rPr>
                <a:t>Phosphorus</a:t>
              </a:r>
            </a:p>
          </p:txBody>
        </p:sp>
      </p:grpSp>
      <p:sp>
        <p:nvSpPr>
          <p:cNvPr id="313368" name="Rectangle 24"/>
          <p:cNvSpPr>
            <a:spLocks noChangeArrowheads="1"/>
          </p:cNvSpPr>
          <p:nvPr/>
        </p:nvSpPr>
        <p:spPr bwMode="auto">
          <a:xfrm>
            <a:off x="0" y="5486400"/>
            <a:ext cx="9144000" cy="1371600"/>
          </a:xfrm>
          <a:prstGeom prst="rect">
            <a:avLst/>
          </a:prstGeom>
          <a:gradFill rotWithShape="1">
            <a:gsLst>
              <a:gs pos="0">
                <a:srgbClr val="FF0000"/>
              </a:gs>
              <a:gs pos="50000">
                <a:schemeClr val="bg1"/>
              </a:gs>
              <a:gs pos="100000">
                <a:srgbClr val="FF0000"/>
              </a:gs>
            </a:gsLst>
            <a:lin ang="5400000" scaled="1"/>
          </a:gradFill>
          <a:ln w="9525">
            <a:noFill/>
            <a:miter lim="800000"/>
            <a:headEnd/>
            <a:tailEnd/>
          </a:ln>
          <a:effectLst/>
        </p:spPr>
        <p:txBody>
          <a:bodyPr wrap="none" anchor="ctr"/>
          <a:lstStyle/>
          <a:p>
            <a:pPr eaLnBrk="1" hangingPunct="1">
              <a:spcBef>
                <a:spcPct val="0"/>
              </a:spcBef>
              <a:buClrTx/>
              <a:buSzTx/>
              <a:buFontTx/>
              <a:buNone/>
              <a:defRPr/>
            </a:pPr>
            <a:endParaRPr kumimoji="0" lang="en-US" sz="1800"/>
          </a:p>
        </p:txBody>
      </p:sp>
      <p:sp>
        <p:nvSpPr>
          <p:cNvPr id="35844" name="Text Box 25"/>
          <p:cNvSpPr txBox="1">
            <a:spLocks noChangeArrowheads="1"/>
          </p:cNvSpPr>
          <p:nvPr/>
        </p:nvSpPr>
        <p:spPr bwMode="auto">
          <a:xfrm>
            <a:off x="0" y="5807075"/>
            <a:ext cx="9144000" cy="457200"/>
          </a:xfrm>
          <a:prstGeom prst="rect">
            <a:avLst/>
          </a:prstGeom>
          <a:noFill/>
          <a:ln w="9525">
            <a:noFill/>
            <a:miter lim="800000"/>
            <a:headEnd/>
            <a:tailEnd/>
          </a:ln>
        </p:spPr>
        <p:txBody>
          <a:bodyPr>
            <a:spAutoFit/>
          </a:bodyPr>
          <a:lstStyle/>
          <a:p>
            <a:pPr eaLnBrk="1" hangingPunct="1">
              <a:spcBef>
                <a:spcPct val="0"/>
              </a:spcBef>
              <a:buClrTx/>
              <a:buSzTx/>
              <a:buFontTx/>
              <a:buNone/>
            </a:pPr>
            <a:r>
              <a:rPr kumimoji="0" lang="en-US" sz="2400"/>
              <a:t>What do the micronutrients in red have in common? </a:t>
            </a:r>
          </a:p>
        </p:txBody>
      </p:sp>
    </p:spTree>
  </p:cSld>
  <p:clrMapOvr>
    <a:masterClrMapping/>
  </p:clrMapOvr>
  <p:transition>
    <p:pull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Vitamin C - Ascorbic Acid</a:t>
            </a:r>
          </a:p>
        </p:txBody>
      </p:sp>
      <p:sp>
        <p:nvSpPr>
          <p:cNvPr id="37891" name="Rectangle 3"/>
          <p:cNvSpPr>
            <a:spLocks noGrp="1" noChangeArrowheads="1"/>
          </p:cNvSpPr>
          <p:nvPr>
            <p:ph type="body" idx="1"/>
          </p:nvPr>
        </p:nvSpPr>
        <p:spPr/>
        <p:txBody>
          <a:bodyPr/>
          <a:lstStyle/>
          <a:p>
            <a:pPr>
              <a:lnSpc>
                <a:spcPct val="90000"/>
              </a:lnSpc>
            </a:pPr>
            <a:r>
              <a:rPr lang="en-US" smtClean="0"/>
              <a:t>Humans are among the few species that cannot synthesize vitamin C and must obtain it from food</a:t>
            </a:r>
          </a:p>
          <a:p>
            <a:pPr>
              <a:lnSpc>
                <a:spcPct val="90000"/>
              </a:lnSpc>
            </a:pPr>
            <a:r>
              <a:rPr lang="en-US" smtClean="0"/>
              <a:t>Manufacture of collagen </a:t>
            </a:r>
          </a:p>
          <a:p>
            <a:pPr lvl="1">
              <a:lnSpc>
                <a:spcPct val="90000"/>
              </a:lnSpc>
            </a:pPr>
            <a:r>
              <a:rPr lang="en-US" smtClean="0"/>
              <a:t>Helps support and protect blood vessels, bones, joints, organs and muscles</a:t>
            </a:r>
          </a:p>
          <a:p>
            <a:pPr lvl="1">
              <a:lnSpc>
                <a:spcPct val="90000"/>
              </a:lnSpc>
            </a:pPr>
            <a:r>
              <a:rPr lang="en-US" smtClean="0"/>
              <a:t>Protective barrier against infection and disease</a:t>
            </a:r>
          </a:p>
          <a:p>
            <a:pPr lvl="1">
              <a:lnSpc>
                <a:spcPct val="90000"/>
              </a:lnSpc>
            </a:pPr>
            <a:r>
              <a:rPr lang="en-US" smtClean="0"/>
              <a:t>Promotes healing of wounds, fractures and bruises</a:t>
            </a:r>
          </a:p>
          <a:p>
            <a:pPr>
              <a:lnSpc>
                <a:spcPct val="90000"/>
              </a:lnSpc>
            </a:pPr>
            <a:r>
              <a:rPr lang="en-US" smtClean="0"/>
              <a:t> Sources </a:t>
            </a:r>
          </a:p>
          <a:p>
            <a:pPr lvl="1">
              <a:lnSpc>
                <a:spcPct val="90000"/>
              </a:lnSpc>
            </a:pPr>
            <a:r>
              <a:rPr lang="en-US" smtClean="0"/>
              <a:t>Citrus fruits, strawberries, kiwifruit, blackcurrants, papaya, and vegetables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Scurvy – Signs &amp; Symptoms</a:t>
            </a:r>
          </a:p>
        </p:txBody>
      </p:sp>
      <p:sp>
        <p:nvSpPr>
          <p:cNvPr id="38915" name="Rectangle 3"/>
          <p:cNvSpPr>
            <a:spLocks noGrp="1" noChangeArrowheads="1"/>
          </p:cNvSpPr>
          <p:nvPr>
            <p:ph type="body" idx="1"/>
          </p:nvPr>
        </p:nvSpPr>
        <p:spPr/>
        <p:txBody>
          <a:bodyPr/>
          <a:lstStyle/>
          <a:p>
            <a:r>
              <a:rPr lang="en-US" sz="2900" smtClean="0"/>
              <a:t>Small blood vessels fragile</a:t>
            </a:r>
          </a:p>
          <a:p>
            <a:r>
              <a:rPr lang="en-US" sz="2900" smtClean="0"/>
              <a:t>Gums reddened and bleed easily</a:t>
            </a:r>
          </a:p>
          <a:p>
            <a:r>
              <a:rPr lang="en-US" sz="2900" smtClean="0"/>
              <a:t>Teeth loose</a:t>
            </a:r>
          </a:p>
          <a:p>
            <a:r>
              <a:rPr lang="en-US" sz="2900" smtClean="0"/>
              <a:t>Joint pains</a:t>
            </a:r>
          </a:p>
          <a:p>
            <a:r>
              <a:rPr lang="en-US" sz="2900" smtClean="0"/>
              <a:t>Dry scaly skin </a:t>
            </a:r>
            <a:endParaRPr lang="en-US" sz="2900" smtClean="0">
              <a:sym typeface="Monotype Sorts" pitchFamily="2" charset="2"/>
            </a:endParaRPr>
          </a:p>
          <a:p>
            <a:r>
              <a:rPr lang="en-US" smtClean="0"/>
              <a:t>lower wound-healing, increased susceptibility to infections, and defects in bone development in children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Anemia- Assessment</a:t>
            </a:r>
          </a:p>
        </p:txBody>
      </p:sp>
      <p:sp>
        <p:nvSpPr>
          <p:cNvPr id="324611" name="Rectangle 3"/>
          <p:cNvSpPr>
            <a:spLocks noGrp="1" noChangeArrowheads="1"/>
          </p:cNvSpPr>
          <p:nvPr>
            <p:ph type="body" idx="1"/>
          </p:nvPr>
        </p:nvSpPr>
        <p:spPr>
          <a:xfrm>
            <a:off x="228600" y="1676400"/>
            <a:ext cx="8534400" cy="4876800"/>
          </a:xfrm>
        </p:spPr>
        <p:txBody>
          <a:bodyPr/>
          <a:lstStyle/>
          <a:p>
            <a:r>
              <a:rPr lang="en-GB" sz="2400" smtClean="0">
                <a:cs typeface="Arial" charset="0"/>
              </a:rPr>
              <a:t>Blood can be tested for anaemia using different methods which look at the colour of the blood, the number of blood cells, or use a chemical which reacts with the haemoglobin.  </a:t>
            </a:r>
          </a:p>
          <a:p>
            <a:pPr>
              <a:buFont typeface="Wingdings" pitchFamily="2" charset="2"/>
              <a:buNone/>
            </a:pPr>
            <a:endParaRPr lang="en-GB" sz="1800" smtClean="0">
              <a:cs typeface="Arial" charset="0"/>
            </a:endParaRPr>
          </a:p>
          <a:p>
            <a:pPr lvl="1"/>
            <a:r>
              <a:rPr lang="en-US" sz="2500" smtClean="0"/>
              <a:t>Hemoglogin (Hemocue)</a:t>
            </a:r>
          </a:p>
          <a:p>
            <a:pPr lvl="1"/>
            <a:r>
              <a:rPr lang="en-US" sz="2500" smtClean="0"/>
              <a:t>Hematocrit</a:t>
            </a:r>
          </a:p>
          <a:p>
            <a:r>
              <a:rPr lang="en-US" sz="2400" smtClean="0"/>
              <a:t>Defined by WHO as:</a:t>
            </a:r>
          </a:p>
          <a:p>
            <a:pPr lvl="1"/>
            <a:r>
              <a:rPr lang="en-US" sz="2400" smtClean="0"/>
              <a:t>Hb &lt;11.0 g/dL – children</a:t>
            </a:r>
          </a:p>
          <a:p>
            <a:pPr lvl="1"/>
            <a:r>
              <a:rPr lang="en-US" sz="2400" smtClean="0"/>
              <a:t>Hb &lt;12.0 g/dL – women</a:t>
            </a:r>
          </a:p>
          <a:p>
            <a:pPr lvl="1"/>
            <a:r>
              <a:rPr lang="en-US" sz="2400" smtClean="0"/>
              <a:t>Hb &lt;12.0 g/dL - Men</a:t>
            </a:r>
          </a:p>
          <a:p>
            <a:pPr lvl="1"/>
            <a:endParaRPr lang="en-US" sz="2400" smtClean="0"/>
          </a:p>
          <a:p>
            <a:pPr>
              <a:buFont typeface="Wingdings" pitchFamily="2" charset="2"/>
              <a:buNone/>
            </a:pPr>
            <a:endParaRPr lang="en-US" sz="1800" smtClean="0"/>
          </a:p>
          <a:p>
            <a:pPr>
              <a:buFont typeface="Wingdings" pitchFamily="2" charset="2"/>
              <a:buNone/>
            </a:pPr>
            <a:endParaRPr lang="en-US" smtClean="0"/>
          </a:p>
        </p:txBody>
      </p:sp>
      <p:pic>
        <p:nvPicPr>
          <p:cNvPr id="12292" name="Picture 4" descr="needs"/>
          <p:cNvPicPr>
            <a:picLocks noChangeAspect="1" noChangeArrowheads="1"/>
          </p:cNvPicPr>
          <p:nvPr/>
        </p:nvPicPr>
        <p:blipFill>
          <a:blip r:embed="rId3"/>
          <a:srcRect/>
          <a:stretch>
            <a:fillRect/>
          </a:stretch>
        </p:blipFill>
        <p:spPr bwMode="auto">
          <a:xfrm>
            <a:off x="5826125" y="4114800"/>
            <a:ext cx="3317875" cy="2405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4611">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4611">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46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srcRect/>
          <a:stretch>
            <a:fillRect/>
          </a:stretch>
        </p:blipFill>
        <p:spPr bwMode="auto">
          <a:xfrm>
            <a:off x="3005138" y="1679575"/>
            <a:ext cx="2328862" cy="3124200"/>
          </a:xfrm>
          <a:prstGeom prst="rect">
            <a:avLst/>
          </a:prstGeom>
          <a:noFill/>
          <a:ln w="9525">
            <a:noFill/>
            <a:miter lim="800000"/>
            <a:headEnd/>
            <a:tailEnd/>
          </a:ln>
        </p:spPr>
      </p:pic>
      <p:sp>
        <p:nvSpPr>
          <p:cNvPr id="39939" name="Rectangle 3"/>
          <p:cNvSpPr>
            <a:spLocks noChangeArrowheads="1"/>
          </p:cNvSpPr>
          <p:nvPr/>
        </p:nvSpPr>
        <p:spPr bwMode="auto">
          <a:xfrm>
            <a:off x="3429000" y="381000"/>
            <a:ext cx="2049463" cy="762000"/>
          </a:xfrm>
          <a:prstGeom prst="rect">
            <a:avLst/>
          </a:prstGeom>
          <a:noFill/>
          <a:ln w="9525">
            <a:noFill/>
            <a:miter lim="800000"/>
            <a:headEnd/>
            <a:tailEnd/>
          </a:ln>
        </p:spPr>
        <p:txBody>
          <a:bodyPr wrap="none">
            <a:spAutoFit/>
          </a:bodyPr>
          <a:lstStyle/>
          <a:p>
            <a:pPr algn="l">
              <a:spcBef>
                <a:spcPct val="50000"/>
              </a:spcBef>
              <a:buClrTx/>
              <a:buSzTx/>
              <a:buFontTx/>
              <a:buNone/>
            </a:pPr>
            <a:r>
              <a:rPr kumimoji="0" lang="en-US" sz="4400" b="1">
                <a:solidFill>
                  <a:srgbClr val="FFFF00"/>
                </a:solidFill>
              </a:rPr>
              <a:t>Scurvy</a:t>
            </a:r>
          </a:p>
        </p:txBody>
      </p:sp>
      <p:pic>
        <p:nvPicPr>
          <p:cNvPr id="39940" name="Picture 4" descr="W039449R"/>
          <p:cNvPicPr>
            <a:picLocks noChangeAspect="1" noChangeArrowheads="1"/>
          </p:cNvPicPr>
          <p:nvPr/>
        </p:nvPicPr>
        <p:blipFill>
          <a:blip r:embed="rId4"/>
          <a:srcRect/>
          <a:stretch>
            <a:fillRect/>
          </a:stretch>
        </p:blipFill>
        <p:spPr bwMode="auto">
          <a:xfrm>
            <a:off x="5562600" y="1679575"/>
            <a:ext cx="3048000" cy="2265363"/>
          </a:xfrm>
          <a:prstGeom prst="rect">
            <a:avLst/>
          </a:prstGeom>
          <a:noFill/>
          <a:ln w="9525">
            <a:solidFill>
              <a:schemeClr val="bg1"/>
            </a:solidFill>
            <a:miter lim="800000"/>
            <a:headEnd/>
            <a:tailEnd/>
          </a:ln>
        </p:spPr>
      </p:pic>
      <p:pic>
        <p:nvPicPr>
          <p:cNvPr id="39941" name="Picture 5" descr="W000919X"/>
          <p:cNvPicPr>
            <a:picLocks noChangeAspect="1" noChangeArrowheads="1"/>
          </p:cNvPicPr>
          <p:nvPr/>
        </p:nvPicPr>
        <p:blipFill>
          <a:blip r:embed="rId5"/>
          <a:srcRect/>
          <a:stretch>
            <a:fillRect/>
          </a:stretch>
        </p:blipFill>
        <p:spPr bwMode="auto">
          <a:xfrm>
            <a:off x="457200" y="1679575"/>
            <a:ext cx="2343150" cy="3124200"/>
          </a:xfrm>
          <a:prstGeom prst="rect">
            <a:avLst/>
          </a:prstGeom>
          <a:noFill/>
          <a:ln w="9525">
            <a:solidFill>
              <a:schemeClr val="bg1"/>
            </a:solidFill>
            <a:miter lim="800000"/>
            <a:headEnd/>
            <a:tailEnd/>
          </a:ln>
        </p:spPr>
      </p:pic>
      <p:pic>
        <p:nvPicPr>
          <p:cNvPr id="39942" name="Picture 6" descr="W000918X"/>
          <p:cNvPicPr>
            <a:picLocks noChangeAspect="1" noChangeArrowheads="1"/>
          </p:cNvPicPr>
          <p:nvPr/>
        </p:nvPicPr>
        <p:blipFill>
          <a:blip r:embed="rId6"/>
          <a:srcRect/>
          <a:stretch>
            <a:fillRect/>
          </a:stretch>
        </p:blipFill>
        <p:spPr bwMode="auto">
          <a:xfrm>
            <a:off x="5562600" y="4117975"/>
            <a:ext cx="3048000" cy="2282825"/>
          </a:xfrm>
          <a:prstGeom prst="rect">
            <a:avLst/>
          </a:prstGeom>
          <a:noFill/>
          <a:ln w="9525">
            <a:solidFill>
              <a:schemeClr val="bg1"/>
            </a:solidFill>
            <a:miter lim="800000"/>
            <a:headEnd/>
            <a:tailEnd/>
          </a:ln>
        </p:spPr>
      </p:pic>
      <p:sp>
        <p:nvSpPr>
          <p:cNvPr id="39943" name="Rectangle 7"/>
          <p:cNvSpPr>
            <a:spLocks noChangeArrowheads="1"/>
          </p:cNvSpPr>
          <p:nvPr/>
        </p:nvSpPr>
        <p:spPr bwMode="auto">
          <a:xfrm>
            <a:off x="381000" y="4953000"/>
            <a:ext cx="4953000" cy="1558925"/>
          </a:xfrm>
          <a:prstGeom prst="rect">
            <a:avLst/>
          </a:prstGeom>
          <a:noFill/>
          <a:ln w="9525">
            <a:noFill/>
            <a:miter lim="800000"/>
            <a:headEnd/>
            <a:tailEnd/>
          </a:ln>
        </p:spPr>
        <p:txBody>
          <a:bodyPr>
            <a:spAutoFit/>
          </a:bodyPr>
          <a:lstStyle/>
          <a:p>
            <a:pPr algn="l">
              <a:spcBef>
                <a:spcPct val="50000"/>
              </a:spcBef>
              <a:buClrTx/>
              <a:buSzTx/>
              <a:buFontTx/>
              <a:buNone/>
            </a:pPr>
            <a:r>
              <a:rPr kumimoji="0" lang="en-US" sz="1600" b="1"/>
              <a:t>Bleeding around the bases of the hair on the legs (Perifollicular hemorrhage) and the gums in between the teeth are signs of scurvy.  There may be areas of bruising as seen in second picture.  There may also be swelling of the bone joints.</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Thiamin – Vitamin B1</a:t>
            </a:r>
          </a:p>
        </p:txBody>
      </p:sp>
      <p:sp>
        <p:nvSpPr>
          <p:cNvPr id="40963" name="Rectangle 3"/>
          <p:cNvSpPr>
            <a:spLocks noGrp="1" noChangeArrowheads="1"/>
          </p:cNvSpPr>
          <p:nvPr>
            <p:ph type="body" idx="1"/>
          </p:nvPr>
        </p:nvSpPr>
        <p:spPr/>
        <p:txBody>
          <a:bodyPr/>
          <a:lstStyle/>
          <a:p>
            <a:r>
              <a:rPr lang="en-US" smtClean="0"/>
              <a:t>What it does in the body </a:t>
            </a:r>
          </a:p>
          <a:p>
            <a:pPr lvl="1"/>
            <a:r>
              <a:rPr lang="en-US" smtClean="0"/>
              <a:t>energy production and carbohydrate and fatty acid metabolism</a:t>
            </a:r>
          </a:p>
          <a:p>
            <a:pPr lvl="1"/>
            <a:r>
              <a:rPr lang="en-US" smtClean="0"/>
              <a:t>vital for normal development, growth, reproduction, healthy skin and hair, blood production and immune function </a:t>
            </a:r>
          </a:p>
          <a:p>
            <a:r>
              <a:rPr lang="en-US" smtClean="0"/>
              <a:t>Deficiency due to diets of polished rice</a:t>
            </a:r>
          </a:p>
          <a:p>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Beri Beri- Signs &amp; Symptoms</a:t>
            </a:r>
          </a:p>
        </p:txBody>
      </p:sp>
      <p:sp>
        <p:nvSpPr>
          <p:cNvPr id="41987" name="Rectangle 3"/>
          <p:cNvSpPr>
            <a:spLocks noGrp="1" noChangeArrowheads="1"/>
          </p:cNvSpPr>
          <p:nvPr>
            <p:ph type="body" idx="1"/>
          </p:nvPr>
        </p:nvSpPr>
        <p:spPr/>
        <p:txBody>
          <a:bodyPr/>
          <a:lstStyle/>
          <a:p>
            <a:r>
              <a:rPr lang="en-US" sz="2400" smtClean="0"/>
              <a:t>Develop within 12 weeks</a:t>
            </a:r>
          </a:p>
          <a:p>
            <a:r>
              <a:rPr lang="en-US" sz="2400" smtClean="0"/>
              <a:t>Dry Beriberi </a:t>
            </a:r>
            <a:r>
              <a:rPr lang="en-US" sz="2400" smtClean="0">
                <a:sym typeface="Wingdings" pitchFamily="2" charset="2"/>
              </a:rPr>
              <a:t> </a:t>
            </a:r>
            <a:r>
              <a:rPr lang="en-US" sz="2400" smtClean="0"/>
              <a:t>peripheral neuropathy</a:t>
            </a:r>
          </a:p>
          <a:p>
            <a:pPr lvl="1"/>
            <a:r>
              <a:rPr lang="en-US" sz="2400" smtClean="0"/>
              <a:t>Difficulty walking and paralysis of the legs</a:t>
            </a:r>
          </a:p>
          <a:p>
            <a:pPr lvl="1"/>
            <a:r>
              <a:rPr lang="en-US" sz="2400" smtClean="0"/>
              <a:t>Reduced knee jerk and other tendon reflexes, foot and wrist drop</a:t>
            </a:r>
          </a:p>
          <a:p>
            <a:pPr lvl="1"/>
            <a:r>
              <a:rPr lang="en-US" sz="2400" smtClean="0"/>
              <a:t>Progressive, severe weakness and wasting of muscles</a:t>
            </a:r>
          </a:p>
          <a:p>
            <a:r>
              <a:rPr lang="en-US" sz="2400" smtClean="0"/>
              <a:t>Wet Beriberi </a:t>
            </a:r>
            <a:r>
              <a:rPr lang="en-US" sz="2400" smtClean="0">
                <a:sym typeface="Wingdings" pitchFamily="2" charset="2"/>
              </a:rPr>
              <a:t> </a:t>
            </a:r>
            <a:r>
              <a:rPr lang="en-US" sz="2400" smtClean="0"/>
              <a:t>cardiopathy</a:t>
            </a:r>
          </a:p>
          <a:p>
            <a:pPr lvl="1"/>
            <a:r>
              <a:rPr lang="en-US" sz="2400" smtClean="0"/>
              <a:t>Edema of legs, trunk and face</a:t>
            </a:r>
          </a:p>
          <a:p>
            <a:pPr lvl="1"/>
            <a:r>
              <a:rPr lang="en-US" sz="2400" smtClean="0"/>
              <a:t>Congestive heart failure (cause of death)</a:t>
            </a:r>
          </a:p>
          <a:p>
            <a:pPr lvl="1"/>
            <a:endParaRPr lang="en-US" sz="2400" smtClean="0"/>
          </a:p>
          <a:p>
            <a:endParaRPr lang="en-US" smtClean="0"/>
          </a:p>
          <a:p>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W039597X"/>
          <p:cNvPicPr>
            <a:picLocks noChangeAspect="1" noChangeArrowheads="1"/>
          </p:cNvPicPr>
          <p:nvPr/>
        </p:nvPicPr>
        <p:blipFill>
          <a:blip r:embed="rId2"/>
          <a:srcRect/>
          <a:stretch>
            <a:fillRect/>
          </a:stretch>
        </p:blipFill>
        <p:spPr bwMode="auto">
          <a:xfrm>
            <a:off x="685800" y="533400"/>
            <a:ext cx="2613025" cy="4800600"/>
          </a:xfrm>
          <a:prstGeom prst="rect">
            <a:avLst/>
          </a:prstGeom>
          <a:noFill/>
          <a:ln w="9525">
            <a:noFill/>
            <a:miter lim="800000"/>
            <a:headEnd/>
            <a:tailEnd/>
          </a:ln>
        </p:spPr>
      </p:pic>
      <p:pic>
        <p:nvPicPr>
          <p:cNvPr id="43011" name="Picture 4" descr="W039582X"/>
          <p:cNvPicPr>
            <a:picLocks noChangeAspect="1" noChangeArrowheads="1"/>
          </p:cNvPicPr>
          <p:nvPr/>
        </p:nvPicPr>
        <p:blipFill>
          <a:blip r:embed="rId3"/>
          <a:srcRect/>
          <a:stretch>
            <a:fillRect/>
          </a:stretch>
        </p:blipFill>
        <p:spPr bwMode="auto">
          <a:xfrm>
            <a:off x="4648200" y="609600"/>
            <a:ext cx="3363913" cy="4800600"/>
          </a:xfrm>
          <a:prstGeom prst="rect">
            <a:avLst/>
          </a:prstGeom>
          <a:noFill/>
          <a:ln w="9525">
            <a:noFill/>
            <a:miter lim="800000"/>
            <a:headEnd/>
            <a:tailEnd/>
          </a:ln>
        </p:spPr>
      </p:pic>
      <p:sp>
        <p:nvSpPr>
          <p:cNvPr id="479238" name="Text Box 6"/>
          <p:cNvSpPr txBox="1">
            <a:spLocks noChangeArrowheads="1"/>
          </p:cNvSpPr>
          <p:nvPr/>
        </p:nvSpPr>
        <p:spPr bwMode="auto">
          <a:xfrm>
            <a:off x="573088" y="5638800"/>
            <a:ext cx="2932112" cy="1031875"/>
          </a:xfrm>
          <a:prstGeom prst="rect">
            <a:avLst/>
          </a:prstGeom>
          <a:noFill/>
          <a:ln w="9525">
            <a:noFill/>
            <a:miter lim="800000"/>
            <a:headEnd/>
            <a:tailEnd/>
          </a:ln>
        </p:spPr>
        <p:txBody>
          <a:bodyPr wrap="none">
            <a:spAutoFit/>
          </a:bodyPr>
          <a:lstStyle/>
          <a:p>
            <a:r>
              <a:rPr lang="en-US"/>
              <a:t>Wrist &amp; foot drop:</a:t>
            </a:r>
          </a:p>
          <a:p>
            <a:r>
              <a:rPr lang="en-US" b="1"/>
              <a:t>Dry Beri Beri</a:t>
            </a:r>
          </a:p>
        </p:txBody>
      </p:sp>
      <p:sp>
        <p:nvSpPr>
          <p:cNvPr id="479239" name="Text Box 7"/>
          <p:cNvSpPr txBox="1">
            <a:spLocks noChangeArrowheads="1"/>
          </p:cNvSpPr>
          <p:nvPr/>
        </p:nvSpPr>
        <p:spPr bwMode="auto">
          <a:xfrm>
            <a:off x="5173663" y="5638800"/>
            <a:ext cx="2417762" cy="1031875"/>
          </a:xfrm>
          <a:prstGeom prst="rect">
            <a:avLst/>
          </a:prstGeom>
          <a:noFill/>
          <a:ln w="9525">
            <a:noFill/>
            <a:miter lim="800000"/>
            <a:headEnd/>
            <a:tailEnd/>
          </a:ln>
        </p:spPr>
        <p:txBody>
          <a:bodyPr wrap="none">
            <a:spAutoFit/>
          </a:bodyPr>
          <a:lstStyle/>
          <a:p>
            <a:r>
              <a:rPr lang="en-US"/>
              <a:t>Edema:</a:t>
            </a:r>
          </a:p>
          <a:p>
            <a:r>
              <a:rPr lang="en-US" b="1"/>
              <a:t>Wet Beri Beri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9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9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8" grpId="0"/>
      <p:bldP spid="47923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81000"/>
            <a:ext cx="7772400" cy="762000"/>
          </a:xfrm>
        </p:spPr>
        <p:txBody>
          <a:bodyPr/>
          <a:lstStyle/>
          <a:p>
            <a:r>
              <a:rPr lang="en-US" smtClean="0"/>
              <a:t>Riboflavin Deficiency</a:t>
            </a:r>
          </a:p>
        </p:txBody>
      </p:sp>
      <p:sp>
        <p:nvSpPr>
          <p:cNvPr id="44035" name="Rectangle 3"/>
          <p:cNvSpPr>
            <a:spLocks noGrp="1" noChangeArrowheads="1"/>
          </p:cNvSpPr>
          <p:nvPr>
            <p:ph type="body" idx="1"/>
          </p:nvPr>
        </p:nvSpPr>
        <p:spPr>
          <a:xfrm>
            <a:off x="533400" y="1752600"/>
            <a:ext cx="7772400" cy="4724400"/>
          </a:xfrm>
        </p:spPr>
        <p:txBody>
          <a:bodyPr/>
          <a:lstStyle/>
          <a:p>
            <a:r>
              <a:rPr lang="en-US" smtClean="0"/>
              <a:t>Deficiency is rare and often occurs with other B vitamin deficiencies</a:t>
            </a:r>
          </a:p>
          <a:p>
            <a:endParaRPr lang="en-US" sz="1600" smtClean="0"/>
          </a:p>
          <a:p>
            <a:r>
              <a:rPr lang="en-US" smtClean="0"/>
              <a:t>Several months for symptoms to occur</a:t>
            </a:r>
          </a:p>
          <a:p>
            <a:pPr lvl="1"/>
            <a:r>
              <a:rPr lang="en-US" smtClean="0"/>
              <a:t>Burning, itching of eyes</a:t>
            </a:r>
          </a:p>
          <a:p>
            <a:pPr lvl="1"/>
            <a:r>
              <a:rPr lang="en-US" smtClean="0"/>
              <a:t>Angular stomatitis</a:t>
            </a:r>
          </a:p>
          <a:p>
            <a:pPr lvl="1"/>
            <a:r>
              <a:rPr lang="en-US" smtClean="0"/>
              <a:t>Cheilosis</a:t>
            </a:r>
          </a:p>
          <a:p>
            <a:pPr lvl="2"/>
            <a:r>
              <a:rPr lang="en-US" sz="2700" smtClean="0"/>
              <a:t>Swelling and shallow ulcerations of lips</a:t>
            </a:r>
          </a:p>
          <a:p>
            <a:pPr lvl="1"/>
            <a:r>
              <a:rPr lang="en-US" smtClean="0"/>
              <a:t>Glossitis</a:t>
            </a:r>
            <a:endParaRPr lang="en-US" sz="2900" smtClean="0"/>
          </a:p>
          <a:p>
            <a:pPr lvl="1"/>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Riboflavin deficiency</a:t>
            </a:r>
          </a:p>
        </p:txBody>
      </p:sp>
      <p:pic>
        <p:nvPicPr>
          <p:cNvPr id="45059" name="Picture 3" descr="W000913X"/>
          <p:cNvPicPr>
            <a:picLocks noChangeAspect="1" noChangeArrowheads="1"/>
          </p:cNvPicPr>
          <p:nvPr/>
        </p:nvPicPr>
        <p:blipFill>
          <a:blip r:embed="rId2"/>
          <a:srcRect/>
          <a:stretch>
            <a:fillRect/>
          </a:stretch>
        </p:blipFill>
        <p:spPr bwMode="auto">
          <a:xfrm>
            <a:off x="609600" y="1752600"/>
            <a:ext cx="4841875" cy="3790950"/>
          </a:xfrm>
          <a:prstGeom prst="rect">
            <a:avLst/>
          </a:prstGeom>
          <a:noFill/>
          <a:ln w="9525">
            <a:noFill/>
            <a:miter lim="800000"/>
            <a:headEnd/>
            <a:tailEnd/>
          </a:ln>
        </p:spPr>
      </p:pic>
      <p:pic>
        <p:nvPicPr>
          <p:cNvPr id="45060" name="Picture 4" descr="W007177X"/>
          <p:cNvPicPr>
            <a:picLocks noChangeAspect="1" noChangeArrowheads="1"/>
          </p:cNvPicPr>
          <p:nvPr/>
        </p:nvPicPr>
        <p:blipFill>
          <a:blip r:embed="rId3"/>
          <a:srcRect b="3830"/>
          <a:stretch>
            <a:fillRect/>
          </a:stretch>
        </p:blipFill>
        <p:spPr bwMode="auto">
          <a:xfrm>
            <a:off x="5867400" y="609600"/>
            <a:ext cx="3040063" cy="4832350"/>
          </a:xfrm>
          <a:prstGeom prst="rect">
            <a:avLst/>
          </a:prstGeom>
          <a:noFill/>
          <a:ln w="9525">
            <a:noFill/>
            <a:miter lim="800000"/>
            <a:headEnd/>
            <a:tailEnd/>
          </a:ln>
        </p:spPr>
      </p:pic>
      <p:sp>
        <p:nvSpPr>
          <p:cNvPr id="484357" name="Text Box 5"/>
          <p:cNvSpPr txBox="1">
            <a:spLocks noChangeArrowheads="1"/>
          </p:cNvSpPr>
          <p:nvPr/>
        </p:nvSpPr>
        <p:spPr bwMode="auto">
          <a:xfrm>
            <a:off x="1404938" y="5805488"/>
            <a:ext cx="3014662" cy="519112"/>
          </a:xfrm>
          <a:prstGeom prst="rect">
            <a:avLst/>
          </a:prstGeom>
          <a:noFill/>
          <a:ln w="9525">
            <a:noFill/>
            <a:miter lim="800000"/>
            <a:headEnd/>
            <a:tailEnd/>
          </a:ln>
        </p:spPr>
        <p:txBody>
          <a:bodyPr wrap="none">
            <a:spAutoFit/>
          </a:bodyPr>
          <a:lstStyle/>
          <a:p>
            <a:r>
              <a:rPr lang="en-US"/>
              <a:t>Angular stomatitis</a:t>
            </a:r>
          </a:p>
        </p:txBody>
      </p:sp>
      <p:sp>
        <p:nvSpPr>
          <p:cNvPr id="484358" name="Text Box 6"/>
          <p:cNvSpPr txBox="1">
            <a:spLocks noChangeArrowheads="1"/>
          </p:cNvSpPr>
          <p:nvPr/>
        </p:nvSpPr>
        <p:spPr bwMode="auto">
          <a:xfrm>
            <a:off x="6853238" y="5791200"/>
            <a:ext cx="1528762" cy="519113"/>
          </a:xfrm>
          <a:prstGeom prst="rect">
            <a:avLst/>
          </a:prstGeom>
          <a:noFill/>
          <a:ln w="9525">
            <a:noFill/>
            <a:miter lim="800000"/>
            <a:headEnd/>
            <a:tailEnd/>
          </a:ln>
        </p:spPr>
        <p:txBody>
          <a:bodyPr wrap="none">
            <a:spAutoFit/>
          </a:bodyPr>
          <a:lstStyle/>
          <a:p>
            <a:r>
              <a:rPr lang="en-US"/>
              <a:t>Glossitis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4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4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7" grpId="0"/>
      <p:bldP spid="48435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Niacin – Vitamin B3</a:t>
            </a:r>
          </a:p>
        </p:txBody>
      </p:sp>
      <p:sp>
        <p:nvSpPr>
          <p:cNvPr id="46083" name="Rectangle 3"/>
          <p:cNvSpPr>
            <a:spLocks noGrp="1" noChangeArrowheads="1"/>
          </p:cNvSpPr>
          <p:nvPr>
            <p:ph type="body" idx="1"/>
          </p:nvPr>
        </p:nvSpPr>
        <p:spPr/>
        <p:txBody>
          <a:bodyPr/>
          <a:lstStyle/>
          <a:p>
            <a:r>
              <a:rPr lang="en-US" smtClean="0"/>
              <a:t>Essential for healthy skin, tongue, digestive tract tissues, and RBC formation</a:t>
            </a:r>
          </a:p>
          <a:p>
            <a:r>
              <a:rPr lang="en-US" smtClean="0"/>
              <a:t>Processing of grains removes most of their niacin content so flour is enriched with the vitamin </a:t>
            </a:r>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Pellagra – Signs &amp; Symptoms</a:t>
            </a:r>
          </a:p>
        </p:txBody>
      </p:sp>
      <p:sp>
        <p:nvSpPr>
          <p:cNvPr id="47107" name="Rectangle 3"/>
          <p:cNvSpPr>
            <a:spLocks noGrp="1" noChangeArrowheads="1"/>
          </p:cNvSpPr>
          <p:nvPr>
            <p:ph type="body" idx="1"/>
          </p:nvPr>
        </p:nvSpPr>
        <p:spPr/>
        <p:txBody>
          <a:bodyPr/>
          <a:lstStyle/>
          <a:p>
            <a:pPr>
              <a:lnSpc>
                <a:spcPct val="90000"/>
              </a:lnSpc>
            </a:pPr>
            <a:r>
              <a:rPr lang="en-US" smtClean="0"/>
              <a:t>‘three Ds’: diarrhea, dermatitis and dementia</a:t>
            </a:r>
          </a:p>
          <a:p>
            <a:pPr>
              <a:lnSpc>
                <a:spcPct val="90000"/>
              </a:lnSpc>
            </a:pPr>
            <a:r>
              <a:rPr lang="en-US" smtClean="0"/>
              <a:t>Reddish skin rash on the face, hands and feet which becomes rough and dark when exposed to sunlight (pellagrous dermatosis) </a:t>
            </a:r>
          </a:p>
          <a:p>
            <a:pPr lvl="1">
              <a:lnSpc>
                <a:spcPct val="90000"/>
              </a:lnSpc>
            </a:pPr>
            <a:r>
              <a:rPr lang="en-US" smtClean="0"/>
              <a:t>acute: red, swollen with itching, cracking, burning, and exudate </a:t>
            </a:r>
          </a:p>
          <a:p>
            <a:pPr lvl="1">
              <a:lnSpc>
                <a:spcPct val="90000"/>
              </a:lnSpc>
            </a:pPr>
            <a:r>
              <a:rPr lang="en-US" smtClean="0"/>
              <a:t>chronic: dry, rough, thickened and scaly with brown pigmentation </a:t>
            </a:r>
          </a:p>
          <a:p>
            <a:pPr>
              <a:lnSpc>
                <a:spcPct val="90000"/>
              </a:lnSpc>
            </a:pPr>
            <a:r>
              <a:rPr lang="en-US" smtClean="0"/>
              <a:t>dementia, tremors, irritability, anxiety, confusion and depression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4200" smtClean="0"/>
              <a:t>Pellagra Dermatitis </a:t>
            </a:r>
          </a:p>
        </p:txBody>
      </p:sp>
      <p:pic>
        <p:nvPicPr>
          <p:cNvPr id="48131" name="Picture 3" descr="W009153X"/>
          <p:cNvPicPr>
            <a:picLocks noChangeAspect="1" noChangeArrowheads="1"/>
          </p:cNvPicPr>
          <p:nvPr/>
        </p:nvPicPr>
        <p:blipFill>
          <a:blip r:embed="rId2"/>
          <a:srcRect t="2777"/>
          <a:stretch>
            <a:fillRect/>
          </a:stretch>
        </p:blipFill>
        <p:spPr bwMode="auto">
          <a:xfrm>
            <a:off x="914400" y="1371600"/>
            <a:ext cx="3282950" cy="5297488"/>
          </a:xfrm>
          <a:prstGeom prst="rect">
            <a:avLst/>
          </a:prstGeom>
          <a:noFill/>
          <a:ln w="9525">
            <a:noFill/>
            <a:miter lim="800000"/>
            <a:headEnd/>
            <a:tailEnd/>
          </a:ln>
        </p:spPr>
      </p:pic>
      <p:pic>
        <p:nvPicPr>
          <p:cNvPr id="48132" name="Picture 4" descr="W009150X"/>
          <p:cNvPicPr>
            <a:picLocks noChangeAspect="1" noChangeArrowheads="1"/>
          </p:cNvPicPr>
          <p:nvPr/>
        </p:nvPicPr>
        <p:blipFill>
          <a:blip r:embed="rId3"/>
          <a:srcRect/>
          <a:stretch>
            <a:fillRect/>
          </a:stretch>
        </p:blipFill>
        <p:spPr bwMode="auto">
          <a:xfrm>
            <a:off x="5108575" y="1395413"/>
            <a:ext cx="4035425" cy="5310187"/>
          </a:xfrm>
          <a:prstGeom prst="rect">
            <a:avLst/>
          </a:prstGeom>
          <a:noFill/>
          <a:ln w="9525">
            <a:noFill/>
            <a:miter lim="800000"/>
            <a:headEnd/>
            <a:tailEnd/>
          </a:ln>
        </p:spPr>
      </p:pic>
      <p:sp>
        <p:nvSpPr>
          <p:cNvPr id="48133" name="Rectangle 4"/>
          <p:cNvSpPr>
            <a:spLocks noChangeArrowheads="1"/>
          </p:cNvSpPr>
          <p:nvPr/>
        </p:nvSpPr>
        <p:spPr bwMode="auto">
          <a:xfrm>
            <a:off x="1219200" y="3429000"/>
            <a:ext cx="1981200" cy="381000"/>
          </a:xfrm>
          <a:prstGeom prst="rect">
            <a:avLst/>
          </a:prstGeom>
          <a:gradFill rotWithShape="0">
            <a:gsLst>
              <a:gs pos="0">
                <a:srgbClr val="0000FF"/>
              </a:gs>
              <a:gs pos="100000">
                <a:srgbClr val="000000"/>
              </a:gs>
            </a:gsLst>
            <a:lin ang="0" scaled="1"/>
          </a:gradFill>
          <a:ln w="9525" algn="ctr">
            <a:noFill/>
            <a:round/>
            <a:headEnd/>
            <a:tailEnd/>
          </a:ln>
        </p:spPr>
        <p:txBody>
          <a:bodyPr wrap="none" anchor="ctr"/>
          <a:lstStyle/>
          <a:p>
            <a:endParaRPr lang="en-US"/>
          </a:p>
        </p:txBody>
      </p:sp>
      <p:sp>
        <p:nvSpPr>
          <p:cNvPr id="48134" name="Rectangle 5"/>
          <p:cNvSpPr>
            <a:spLocks noChangeArrowheads="1"/>
          </p:cNvSpPr>
          <p:nvPr/>
        </p:nvSpPr>
        <p:spPr bwMode="auto">
          <a:xfrm rot="402594">
            <a:off x="6096000" y="2743200"/>
            <a:ext cx="1524000" cy="228600"/>
          </a:xfrm>
          <a:prstGeom prst="rect">
            <a:avLst/>
          </a:prstGeom>
          <a:gradFill rotWithShape="0">
            <a:gsLst>
              <a:gs pos="0">
                <a:srgbClr val="0000FF"/>
              </a:gs>
              <a:gs pos="100000">
                <a:srgbClr val="000000"/>
              </a:gs>
            </a:gsLst>
            <a:lin ang="0" scaled="1"/>
          </a:gradFill>
          <a:ln w="9525" algn="ctr">
            <a:no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24863" cy="990600"/>
          </a:xfrm>
        </p:spPr>
        <p:txBody>
          <a:bodyPr/>
          <a:lstStyle/>
          <a:p>
            <a:pPr algn="ctr"/>
            <a:r>
              <a:rPr lang="en-US" dirty="0" smtClean="0"/>
              <a:t>Rickets and </a:t>
            </a:r>
            <a:r>
              <a:rPr lang="en-US" dirty="0" err="1" smtClean="0"/>
              <a:t>Osteomalacia</a:t>
            </a:r>
            <a:endParaRPr lang="en-US" dirty="0"/>
          </a:p>
        </p:txBody>
      </p:sp>
      <p:pic>
        <p:nvPicPr>
          <p:cNvPr id="64514" name="Picture 2" descr="http://www.thachers.org/images/Windswept1.JPG"/>
          <p:cNvPicPr>
            <a:picLocks noChangeAspect="1" noChangeArrowheads="1"/>
          </p:cNvPicPr>
          <p:nvPr/>
        </p:nvPicPr>
        <p:blipFill>
          <a:blip r:embed="rId2"/>
          <a:srcRect/>
          <a:stretch>
            <a:fillRect/>
          </a:stretch>
        </p:blipFill>
        <p:spPr bwMode="auto">
          <a:xfrm>
            <a:off x="914400" y="1752600"/>
            <a:ext cx="2528047" cy="4876801"/>
          </a:xfrm>
          <a:prstGeom prst="rect">
            <a:avLst/>
          </a:prstGeom>
          <a:noFill/>
        </p:spPr>
      </p:pic>
      <p:sp>
        <p:nvSpPr>
          <p:cNvPr id="64516" name="AutoShape 4" descr="Image result for osteomalacia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4518" name="AutoShape 6" descr="data:image/jpeg;base64,/9j/4AAQSkZJRgABAQAAAQABAAD/2wCEAAkGBxQTEhQUExQUFBUWFxgVFxQXFxcUFBQVFxgWFxgXFxcYHCggGBwlHBUXITEhJSkrLi4uFx8zODMsNygtLisBCgoKDg0OGxAQGywkHCQsLCwsLCwsLCwsLCwsLCwsLCwsLCwsLCwsLCwsLCwsLCwsLCwsLCwsLCwsLCwsLCwsLP/AABEIAPoAygMBIgACEQEDEQH/xAAbAAABBQEBAAAAAAAAAAAAAAAFAQIDBAYAB//EAEEQAAEDAgIGBwYEBAQHAAAAAAEAAhEDIQQSBTFBUYGRBhMiYXGhwSMyUrHR8EJyssIzYoLhQ5Ki4hQkU2Nz0vH/xAAZAQACAwEAAAAAAAAAAAAAAAAEBQECAwD/xAAmEQACAwACAwACAgIDAAAAAAAAAQIDEQQSITEyIkETQmGBIzNR/9oADAMBAAIRAxEAPwAyApGpgT1mSOAWcwbcrnN+EkcjC0jQgWJbGId3weYHrKG5C/EK4r/Jo0Oj0coIJo0SEaw4EfdkuDWXW6klUrmCyZWdaVzKL2UcQ9ANIPhG8QZlZ7Sz9aqjaJUxFS3ihVNuatTG0vaP9QVitUsrXRPC565edVMT/U6QPLMeARNMNkVtn1g2bOFz2SCN4I52ToTgEyEx55g3wAOfijGGfqVDStDq67xsJzjwde3GRwU2CqXSqyOPB1GXaKZoMFZFqRQfBO80WwzrLIqy21V8Q2Qp6aiqtUlQHjBAn+yFYg/NG9IDWgGIsrJFwVjnL0LRFLLRpN3U2DjlE+a8/wAa0usNZsPEr0pjYtsFkfxvTAuW/SHApVwC7KigIyTU9RtUgVSw9qEaVbFZp3tHkT9QjLUN0y3tUj+YfpWV3mDNuO8sQW0dMcEXoH75ILow2HNG6J3JWxiyy02UdV1lI0QocQVxCB+IWa0y/byR/GVYWa0s+xXR9miBFaotz0f0f1NEA+87tO8Ts4CBzWZ6MaP62rmPuU4Pi78I8p5b1uQExohi0A5dmvqhQE6FwCVEARnul2Eljao1ss78rj6H5lZ7AvuvQKlMOBBEgggjeDYrBVsMaNVzD+E2O9puDyQnIh+w/iWeOrNBg3akZwz0AwT0Zwr0CwthRhskcLJtFyRzvvgpKYD9IN+96zGkdZWnxgssvpUxJCtH2WRV0QM+IpN/nB4N7R/SvRAsP0OoTiZ+FjncSQ31K3TUxoWRF3Kezwc0LkoC5bgxjmqRqjClaFUuSNKoac91h3P+YP0V9ipad/hHuc0+nqqWfLNKnk0SaOej+HesroyvZaDCv27kpl7GgVFQKviHWTjESq+IdZVIBeMqQgGknSCiuOqXhBce7WtYLyWZqOjGGyYdu93bPHV5AIuAocHTysY3c1o5ABWAmsViwTTeybOanLmpVYqcAsz0vw/ap1Btlh4dofuWnQvpNRzYdx+EtfyMHyJWdi2LNKZdZpgXBusi+GdvQDBvsEYwZlK5IbBqk+yWpt++5RUjZLU3qhBWxT9fyWY0sdYRzGVFntJvJlXh7JCXQSn2qztwY3mXE/ILYBZnoM32VQ76kcmt+q1ACa1/KFNz2bFC6Fy6FoZGOapWqIKVqgsSNVHTx9ifFvzV4Ib0if7No3u+QP1Czs+WaVLZoH6JqXWqwQJAGr7/APiyejLELXaOeEqs9jf9F4AgXVHFvnUrFd8yg2LrxtVCEgfpCqqLKed7G/E5o4EhdiasqxoVmavS8Z/ygn0RNS8orY8i2bdOCaAnNTMTChOCSE4LiDlHiaOZjmfE0t5gj1UoXEKCUefYd5hGMBUQvSFPLWqDc93ImR5FTYKsllkcHMHq01LDI8V1V9vvYqeGxFgrBbIseCwJwG4123egGKfJR3SR5hZuo6XLSsl+jWdCbUX/APkP6WLSBZvoYfZ1BuqTza36LSBNa/lCi77YsrpSgLo7lcyMa0KVoUbVK1VLkjUD6Qv7bW7mzzP+1HAs3pl81n92UD/KPVY3vIm/GW2EGDqQ7uWpwNULM4SlKLYOQls/I1/QdqBBtJNICv08TmtKr40BVRBnRTvHFFej9P8A5gfytcfKPVUCe2jHRlk1ajtzQOLjP7fNF0rZIw5DyDNKAnQkCeEwFJwCVclXEDQlXBcVxJjeklKK7v5mtd5R+1DKVSNaPdKGe1Yd7I5OP1WfxDLjjKAu+mNuO9gg7o8mEXY/uQPRhMCdSLmtA7kI/ZuylpM2WWLu0jel8VYrPSZ4rWtFWbHoS/8AjDvYeYcPRaoLHdCqntKo3saeRj9y2ATKr4Qp5CyxjwmylCaQtDEyTQpGqNqlaqlh4WX0qYrVPEfpC1ACy+lh7epw/S1YX/IVxPv/AESYNyvZo1Ibg9UKw9+zWgM8jIv0aoAtrKr4vFKswEC1vRRlhN9ihLySNdUWq6M0IpZtryXcNQ+U8VlWUC97WDW4ho7p1lb6iwNAAsAAAO4WCN48f2AcufhRJ2p0pjU4IsAFK6UsJFxAi4pVy4kBdKKXZY/4XQfBw+rRzWZf7y2+lMPnpPbtLTH5hceYCwT6mooO+PnRjxJbHA1g3QIT8TXgRKF4fE96XEV5QnXyGDcTRLr+Sp4unEK315IE7FSx1VapeSrfgPdCnTWdH/T/AHMW2CwvQQe2cf8Atn9TfotzKPq+RVyPskCVMaU6VoYGRCkBTGqRqgsPAWY0yIxDu8NPkB6LTgrPdIqcVmO3sji0n/2CxuX4BHGeWENBlrJ4pkkd/wBFYwtKROvwV3D0o1+NkubwaaV/+GPomVWQEUcJQ7GmFVeyNG9HmZsSD8LXO42b+5bALMdER26zu5onxzE/IclpwmdKyIr5L2weE8JjUsrYHJEhTWlOXEHLlwSriRhWD0nhg2rUbucSPB3aHkVvSsf0nZFedhYDykLG9fiE8V5PAL1ZBEJzr81cZSmPuE5+GtxQHYZlCiw7/qoMXTRTCNAeM4JG1R6Ze3McgAA1d61iUk88BDoE32lbua0c3E+i2qyHQCnas7eWDlnPqteEdX8oVXvZsUFOhNBSZloZGWaFI1NDU8BVLEgQbpNT7DHfC6ODh/tCMgILpfDwypmbJJzMqa4g5shGsWBG5Umtiy9byaYzR7kRZt+wfBZvQTQ5rXm7j2s2sg7u4DVCvVRNPUXe3daYntOtJSycfODdPwGmnaqGPFvJMq0yW0w0ZHZnECfxBriJI2GBzVbE1M4MEgONMHYQDmzDuNoURidoW6It7NU/zAchPqtCFktEMaxldrWxOQ2tMOg/Mc0ZxVOKYAaac1G6iCdYuCJ+wmdXyhVev+RhcKLB1s7GuiJ2cVTZRDKwDZAcwyJJuCIN9t1WoUQKVJ982dt5NhmIgDYFoYh0BNfVALReXGByn5Ki2iKr6ueeyQ1okjKMsyI2yfJV2Uw8YcvuSXAmTcAOhcQGkgVBtBtSo9rrtYGta2TaRr8foo8K8nqJJPbqCd4DXgTv1LjgmVmOlH8Wn+U/MI7U/jM/I/5sWL0ifbULFs0tcz1hJJ1TazSbrO35Zvx/+xFuICbmvdDsB/h2LZa4zM9Z3RsiZuon1B1meTAd1cXjLtM6vejkgOnkaKXgI1nyhuLMz3qLGCH1DEdpgzzGSQ3XtPh3qrjWHMWgw18uO9se8B4yOZWkIFJSN50KpRQJ+J5PAQ35grRhDOj1DJh6Q/kDuLu0fmiQR8fQpm9kxSuCRO5qSpmgU4JieCoLEjSozhWky4ucJJgmWgnu48E8J4UHGLweDDHuaS7suMtkhpg6484RtmHaWkXHbLwQYIcb2PFVdLU8mIzbHgHiLHyDeavYd8hLbk1IbVPtFMkbSAgy5xaZEmTeR6lMq4JhD5B7Zk3i43bjtTwPvkpGkfe2yw00wH6MwwFbKS452luYmTaHW2D3UfxeFJYGguf22kyZIE38EErnLVY4bHt8zB+a1DUy48tiLuVHJaMoYZrSTLiSIlxkxu8EowjcrW3hpBF72MhShORAKQ1sI1xJlwJEOyktzDvS1cI1waLgN1ZTEWiFMEq4ggfgmmCMzTGWWkiWjYd6dUwrSGgS0N93KYixHqpkgCk4YKIkGSSAWgkzYwb8gsji8IP+Id7x6sBrZMgWExs2rXVHQCdyymEOYlx/ESeZ/uh+RLI4F8WOybIThmtDRfsGRxkcdahFEZMmwgjn6q5iBrUAMBBoYFavhQQ/XD9d7m0SqVfDh9RjRMkhg/qICI1X2TujVDPig7ZTBdxPZHzPJbVptmNssi2bpggRs1J8poCUFHCo6V0rpSSuOM41SAKEa1MFBJI1OCYE9ccCeklGaYeNbHA/0mx9OSh0c6Rw8wjOIoh7HNOpwIPFZrRby0lp1tMHxFkFyo/sYcSXhxDZbv2+Se2nqnclpmU5wjUggwEaWEC2y/y+i1NB8gHeAVnNJslqM6HdNGmf5QOVvRHcV+0BcxeEwgCnApicEYAD0qaEq44WVyRcVxxS0zWy0n74geJsPmEEwrLW+wr3SJ9mN3unkJ9QoMO3szwQXJl5wYcWOR0gxLAQqobZXaoJVXEWCwQWDcYYC0PQ3CZaRqHXUM/0tkDzk8VnK1M1HtpjW4x4bzyk8Fv6FMNa1o1NAAHcBARlEf2A8qeLqTrk0LiiQEWV0pi5ScAgnhNCcCqkj2p6Y1KuOHys7pijkrB41P8A1DXzEcitAq2kcIalMtHva2/mH2RxWdke0cNaZ9JpkWCqSFbDJ+/BBtGVpEGxFiPn6o9h7hKpLBsDsbT1qz0dd7ED4XOH+on1U+Lw9pVTQRyuqM78w4iD8giOLLJYD8pbDQ2E8KMJzUwFg+V0pJXSuOFSErkjlxxntNVM1cN+FvmTP0VqkyyG0X56r373W8BYeQRhjEtulsmNqo9YJFRzdaHYx0TKKYowgONLnuDGiXOMD6nu2qsFrNG8Wl3orhMz3ViLDsN8fxH5DmtWFUwGGFNjWDU0R4nfxVmU0hHqsFFk+0mx4KVNlcSrGZwSympMy44DAJ8JoTgoJHBPCaEq44cEqaE8KDgFpKh1dUPHuvN+5/8AcDmCi2DqyAUuMwwqMLTt1dx2FDtEViCWu95pgjvH35oDkwx9kMuNZ2j1ftGic2Qg9RvV1Wu2Hsnjt5wUZpVAosdhg8XCHhLq9NpLVjJAnAqrgqsiD7zbH0PEeqsym0WmtQplFxeMdKWU1dKkqPlU9K18tN0ayMo8T9k8FaJQ4s654P4G6txO/wBFnbPpE2pr7y/wQaLwkAeCJGnAUrWZQquLrgBLBmCNJVwNfik6PYSSazhc2Z+XaeJ+7qv1Rr1cv4Rd57rwPEm3NaRjQAALAWRvGr/swTlW/wBESJQU0LpRgAPSZk2V0rjh0rsyYlhScCgnSmSnSqkkoTgVG0pwK44eEqZKeoOFaUK0vSyPFUajDX/tcflyRUFRY2lnpvbvB56x5qlke0WjSqbhJMfo2vMIy2mLLHaHfqHHgtTh8QIAKUNYxqynpij1bhVbq1PA2tPqNamafvuU2MqtLSPJD9H1Ozl+A5eGw8vkjeJZ/UD5NfjsXEqaCo8TXyNLtw89QHMhGt4Bpa8K2IeajurbqHvnf/KPVFKFDK2FX0VRDGgnWbk7ydquVa4G5KbbHN6NK4KCxFXFVIEffBZ7SmKJIYwS4mAO8p+mcfErujtCQazrl0hs7GixPiTPLvV6a+7Jts/jjoR0dghSZGtxu53xH6bArSRJKaJJIVNtvWLKUFMBSRdSVJJXJJXKThQlTVy44EBPBQsOO8pb7zzVdLYFgU4IPlO880uU7zzKjTsDITggXa3nmuzu3nmu07A8CnSgArneeakbiDvPNRpOEOEORxBPuEt5HWr7MSSQ6UH0iO2CDrF/ERB8/JOohx1Sl1sMbGtUu0UwzXrjYTzUGiMR7ZzT+Js8Wn6EqsGOCrPBa9rp7p8RCil5NE3Q2DRrwUK09iCOrG9xMflAj9SEOxR+I8yqlasXVGiSbW27Uda/wYvoh+aNBTxzo95VsbjnSLqLq3QqmJw7ktSWjTBukXmoWgXkgAd5sPNa6hTDGtaNTQGjgFisBRcKrZMNBzX+IagPnwR/ru880fx4pIX8p60gzKbmQY4nvPNMOJO880ToJgbDkoKA9a7eeacHu3nmVOkYHZSZkGGbeeZTpdvPMqTsDDSuzIQCd55lLfeeZXEYUQE6ErQnwqlxoCcAlhKFBxwCQsCeGpcqg4rvw6idThXyFUqYd7mucIyt13GvvG7UqWTUVrNKoOcsIqdKe06w2fe9EKVOADETq71XZRLW+1El3uAE2JmANh3FPxLHsydYC17x2IILfS6XSk5PWM4xUViJrE5dRKHaSZEgkH6qfSuBqNyEZmlxEOmdQJN9ht5qrpfRr2Uw6Q4RcCZH1URRfCkTtXYVvtWnZB5g/wB/JT0MGXBoG4KrpGi6k5pvEEc0fYm4C+ppWGkw4DjEifG6SvTgxb6ofoyg+qQG2ESSZgDujarDWnrhQd23OBcCCBqIEknVrCA6h5DWoyCdYBvAuPFIARE3B1Hf4q1iKVTOKf8AimwM2LBAvvNwL+KmraKqNeaZLWw0vcCczSO7cZtqWldjg/BlZBTWMq06SnbSCqYd7Q2Q+85cguSZ8bQr7NSPrmpLRfbU63jGhqVOSFaGR0rguSqSBExSJcqk4qAJYSBOCqWOASgJUo1qCDglXDWuC4kUBI6mCHW1pycVWUdWMtCTT1EVakHZJJ7BDhc2IUukqXWFmZzjBDheMsXtCiYpDsQ3RBSsl/6S6T9p1cuPYMiOzeCJtr17VTxuELh2nuI3T9FYfrXP2KVBad/LJL2JQpgNEBV8dSzQFdZqUFdbv0Cxfkr4LCZfdc5vgTHJKzCAVhUJJcGluaTME8lYp6/vuTaqw6oK/klnsSq0dcKkkuAgGbgTNtymrgOqFxlxLYkkk+F9ipSrNFWjWmZzskhKdEDYN6lXFcFulhhKTfsRIkbsShWKiroXJdqkg5dlSroXHH//2Q=="/>
          <p:cNvSpPr>
            <a:spLocks noChangeAspect="1" noChangeArrowheads="1"/>
          </p:cNvSpPr>
          <p:nvPr/>
        </p:nvSpPr>
        <p:spPr bwMode="auto">
          <a:xfrm>
            <a:off x="155575" y="-2422525"/>
            <a:ext cx="4076700" cy="5048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4520" name="AutoShape 8" descr="data:image/jpeg;base64,/9j/4AAQSkZJRgABAQAAAQABAAD/2wCEAAkGBxQTEhQUExQUFBUWFxgVFxQXFxcUFBQVFxgWFxgXFxcYHCggGBwlHBUXITEhJSkrLi4uFx8zODMsNygtLisBCgoKDg0OGxAQGywkHCQsLCwsLCwsLCwsLCwsLCwsLCwsLCwsLCwsLCwsLCwsLCwsLCwsLCwsLCwsLCwsLCwsLP/AABEIAPoAygMBIgACEQEDEQH/xAAbAAABBQEBAAAAAAAAAAAAAAAFAQIDBAYAB//EAEEQAAEDAgIGBwYEBAQHAAAAAAEAAhEDIQQSBTFBUYGRBhMiYXGhwSMyUrHR8EJyssIzYoLhQ5Ki4hQkU2Nz0vH/xAAZAQACAwEAAAAAAAAAAAAAAAAEBQECAwD/xAAmEQACAwACAwACAgIDAAAAAAAAAQIDEQQSITEyIkETQmGBIzNR/9oADAMBAAIRAxEAPwAyApGpgT1mSOAWcwbcrnN+EkcjC0jQgWJbGId3weYHrKG5C/EK4r/Jo0Oj0coIJo0SEaw4EfdkuDWXW6klUrmCyZWdaVzKL2UcQ9ANIPhG8QZlZ7Sz9aqjaJUxFS3ihVNuatTG0vaP9QVitUsrXRPC565edVMT/U6QPLMeARNMNkVtn1g2bOFz2SCN4I52ToTgEyEx55g3wAOfijGGfqVDStDq67xsJzjwde3GRwU2CqXSqyOPB1GXaKZoMFZFqRQfBO80WwzrLIqy21V8Q2Qp6aiqtUlQHjBAn+yFYg/NG9IDWgGIsrJFwVjnL0LRFLLRpN3U2DjlE+a8/wAa0usNZsPEr0pjYtsFkfxvTAuW/SHApVwC7KigIyTU9RtUgVSw9qEaVbFZp3tHkT9QjLUN0y3tUj+YfpWV3mDNuO8sQW0dMcEXoH75ILow2HNG6J3JWxiyy02UdV1lI0QocQVxCB+IWa0y/byR/GVYWa0s+xXR9miBFaotz0f0f1NEA+87tO8Ts4CBzWZ6MaP62rmPuU4Pi78I8p5b1uQExohi0A5dmvqhQE6FwCVEARnul2Eljao1ss78rj6H5lZ7AvuvQKlMOBBEgggjeDYrBVsMaNVzD+E2O9puDyQnIh+w/iWeOrNBg3akZwz0AwT0Zwr0CwthRhskcLJtFyRzvvgpKYD9IN+96zGkdZWnxgssvpUxJCtH2WRV0QM+IpN/nB4N7R/SvRAsP0OoTiZ+FjncSQ31K3TUxoWRF3Kezwc0LkoC5bgxjmqRqjClaFUuSNKoac91h3P+YP0V9ipad/hHuc0+nqqWfLNKnk0SaOej+HesroyvZaDCv27kpl7GgVFQKviHWTjESq+IdZVIBeMqQgGknSCiuOqXhBce7WtYLyWZqOjGGyYdu93bPHV5AIuAocHTysY3c1o5ABWAmsViwTTeybOanLmpVYqcAsz0vw/ap1Btlh4dofuWnQvpNRzYdx+EtfyMHyJWdi2LNKZdZpgXBusi+GdvQDBvsEYwZlK5IbBqk+yWpt++5RUjZLU3qhBWxT9fyWY0sdYRzGVFntJvJlXh7JCXQSn2qztwY3mXE/ILYBZnoM32VQ76kcmt+q1ACa1/KFNz2bFC6Fy6FoZGOapWqIKVqgsSNVHTx9ifFvzV4Ib0if7No3u+QP1Czs+WaVLZoH6JqXWqwQJAGr7/APiyejLELXaOeEqs9jf9F4AgXVHFvnUrFd8yg2LrxtVCEgfpCqqLKed7G/E5o4EhdiasqxoVmavS8Z/ygn0RNS8orY8i2bdOCaAnNTMTChOCSE4LiDlHiaOZjmfE0t5gj1UoXEKCUefYd5hGMBUQvSFPLWqDc93ImR5FTYKsllkcHMHq01LDI8V1V9vvYqeGxFgrBbIseCwJwG4123egGKfJR3SR5hZuo6XLSsl+jWdCbUX/APkP6WLSBZvoYfZ1BuqTza36LSBNa/lCi77YsrpSgLo7lcyMa0KVoUbVK1VLkjUD6Qv7bW7mzzP+1HAs3pl81n92UD/KPVY3vIm/GW2EGDqQ7uWpwNULM4SlKLYOQls/I1/QdqBBtJNICv08TmtKr40BVRBnRTvHFFej9P8A5gfytcfKPVUCe2jHRlk1ajtzQOLjP7fNF0rZIw5DyDNKAnQkCeEwFJwCVclXEDQlXBcVxJjeklKK7v5mtd5R+1DKVSNaPdKGe1Yd7I5OP1WfxDLjjKAu+mNuO9gg7o8mEXY/uQPRhMCdSLmtA7kI/ZuylpM2WWLu0jel8VYrPSZ4rWtFWbHoS/8AjDvYeYcPRaoLHdCqntKo3saeRj9y2ATKr4Qp5CyxjwmylCaQtDEyTQpGqNqlaqlh4WX0qYrVPEfpC1ACy+lh7epw/S1YX/IVxPv/AESYNyvZo1Ibg9UKw9+zWgM8jIv0aoAtrKr4vFKswEC1vRRlhN9ihLySNdUWq6M0IpZtryXcNQ+U8VlWUC97WDW4ho7p1lb6iwNAAsAAAO4WCN48f2AcufhRJ2p0pjU4IsAFK6UsJFxAi4pVy4kBdKKXZY/4XQfBw+rRzWZf7y2+lMPnpPbtLTH5hceYCwT6mooO+PnRjxJbHA1g3QIT8TXgRKF4fE96XEV5QnXyGDcTRLr+Sp4unEK315IE7FSx1VapeSrfgPdCnTWdH/T/AHMW2CwvQQe2cf8Atn9TfotzKPq+RVyPskCVMaU6VoYGRCkBTGqRqgsPAWY0yIxDu8NPkB6LTgrPdIqcVmO3sji0n/2CxuX4BHGeWENBlrJ4pkkd/wBFYwtKROvwV3D0o1+NkubwaaV/+GPomVWQEUcJQ7GmFVeyNG9HmZsSD8LXO42b+5bALMdER26zu5onxzE/IclpwmdKyIr5L2weE8JjUsrYHJEhTWlOXEHLlwSriRhWD0nhg2rUbucSPB3aHkVvSsf0nZFedhYDykLG9fiE8V5PAL1ZBEJzr81cZSmPuE5+GtxQHYZlCiw7/qoMXTRTCNAeM4JG1R6Ze3McgAA1d61iUk88BDoE32lbua0c3E+i2qyHQCnas7eWDlnPqteEdX8oVXvZsUFOhNBSZloZGWaFI1NDU8BVLEgQbpNT7DHfC6ODh/tCMgILpfDwypmbJJzMqa4g5shGsWBG5Umtiy9byaYzR7kRZt+wfBZvQTQ5rXm7j2s2sg7u4DVCvVRNPUXe3daYntOtJSycfODdPwGmnaqGPFvJMq0yW0w0ZHZnECfxBriJI2GBzVbE1M4MEgONMHYQDmzDuNoURidoW6It7NU/zAchPqtCFktEMaxldrWxOQ2tMOg/Mc0ZxVOKYAaac1G6iCdYuCJ+wmdXyhVev+RhcKLB1s7GuiJ2cVTZRDKwDZAcwyJJuCIN9t1WoUQKVJ982dt5NhmIgDYFoYh0BNfVALReXGByn5Ki2iKr6ueeyQ1okjKMsyI2yfJV2Uw8YcvuSXAmTcAOhcQGkgVBtBtSo9rrtYGta2TaRr8foo8K8nqJJPbqCd4DXgTv1LjgmVmOlH8Wn+U/MI7U/jM/I/5sWL0ifbULFs0tcz1hJJ1TazSbrO35Zvx/+xFuICbmvdDsB/h2LZa4zM9Z3RsiZuon1B1meTAd1cXjLtM6vejkgOnkaKXgI1nyhuLMz3qLGCH1DEdpgzzGSQ3XtPh3qrjWHMWgw18uO9se8B4yOZWkIFJSN50KpRQJ+J5PAQ35grRhDOj1DJh6Q/kDuLu0fmiQR8fQpm9kxSuCRO5qSpmgU4JieCoLEjSozhWky4ucJJgmWgnu48E8J4UHGLweDDHuaS7suMtkhpg6484RtmHaWkXHbLwQYIcb2PFVdLU8mIzbHgHiLHyDeavYd8hLbk1IbVPtFMkbSAgy5xaZEmTeR6lMq4JhD5B7Zk3i43bjtTwPvkpGkfe2yw00wH6MwwFbKS452luYmTaHW2D3UfxeFJYGguf22kyZIE38EErnLVY4bHt8zB+a1DUy48tiLuVHJaMoYZrSTLiSIlxkxu8EowjcrW3hpBF72MhShORAKQ1sI1xJlwJEOyktzDvS1cI1waLgN1ZTEWiFMEq4ggfgmmCMzTGWWkiWjYd6dUwrSGgS0N93KYixHqpkgCk4YKIkGSSAWgkzYwb8gsji8IP+Id7x6sBrZMgWExs2rXVHQCdyymEOYlx/ESeZ/uh+RLI4F8WOybIThmtDRfsGRxkcdahFEZMmwgjn6q5iBrUAMBBoYFavhQQ/XD9d7m0SqVfDh9RjRMkhg/qICI1X2TujVDPig7ZTBdxPZHzPJbVptmNssi2bpggRs1J8poCUFHCo6V0rpSSuOM41SAKEa1MFBJI1OCYE9ccCeklGaYeNbHA/0mx9OSh0c6Rw8wjOIoh7HNOpwIPFZrRby0lp1tMHxFkFyo/sYcSXhxDZbv2+Se2nqnclpmU5wjUggwEaWEC2y/y+i1NB8gHeAVnNJslqM6HdNGmf5QOVvRHcV+0BcxeEwgCnApicEYAD0qaEq44WVyRcVxxS0zWy0n74geJsPmEEwrLW+wr3SJ9mN3unkJ9QoMO3szwQXJl5wYcWOR0gxLAQqobZXaoJVXEWCwQWDcYYC0PQ3CZaRqHXUM/0tkDzk8VnK1M1HtpjW4x4bzyk8Fv6FMNa1o1NAAHcBARlEf2A8qeLqTrk0LiiQEWV0pi5ScAgnhNCcCqkj2p6Y1KuOHys7pijkrB41P8A1DXzEcitAq2kcIalMtHva2/mH2RxWdke0cNaZ9JpkWCqSFbDJ+/BBtGVpEGxFiPn6o9h7hKpLBsDsbT1qz0dd7ED4XOH+on1U+Lw9pVTQRyuqM78w4iD8giOLLJYD8pbDQ2E8KMJzUwFg+V0pJXSuOFSErkjlxxntNVM1cN+FvmTP0VqkyyG0X56r373W8BYeQRhjEtulsmNqo9YJFRzdaHYx0TKKYowgONLnuDGiXOMD6nu2qsFrNG8Wl3orhMz3ViLDsN8fxH5DmtWFUwGGFNjWDU0R4nfxVmU0hHqsFFk+0mx4KVNlcSrGZwSympMy44DAJ8JoTgoJHBPCaEq44cEqaE8KDgFpKh1dUPHuvN+5/8AcDmCi2DqyAUuMwwqMLTt1dx2FDtEViCWu95pgjvH35oDkwx9kMuNZ2j1ftGic2Qg9RvV1Wu2Hsnjt5wUZpVAosdhg8XCHhLq9NpLVjJAnAqrgqsiD7zbH0PEeqsym0WmtQplFxeMdKWU1dKkqPlU9K18tN0ayMo8T9k8FaJQ4s654P4G6txO/wBFnbPpE2pr7y/wQaLwkAeCJGnAUrWZQquLrgBLBmCNJVwNfik6PYSSazhc2Z+XaeJ+7qv1Rr1cv4Rd57rwPEm3NaRjQAALAWRvGr/swTlW/wBESJQU0LpRgAPSZk2V0rjh0rsyYlhScCgnSmSnSqkkoTgVG0pwK44eEqZKeoOFaUK0vSyPFUajDX/tcflyRUFRY2lnpvbvB56x5qlke0WjSqbhJMfo2vMIy2mLLHaHfqHHgtTh8QIAKUNYxqynpij1bhVbq1PA2tPqNamafvuU2MqtLSPJD9H1Ozl+A5eGw8vkjeJZ/UD5NfjsXEqaCo8TXyNLtw89QHMhGt4Bpa8K2IeajurbqHvnf/KPVFKFDK2FX0VRDGgnWbk7ydquVa4G5KbbHN6NK4KCxFXFVIEffBZ7SmKJIYwS4mAO8p+mcfErujtCQazrl0hs7GixPiTPLvV6a+7Jts/jjoR0dghSZGtxu53xH6bArSRJKaJJIVNtvWLKUFMBSRdSVJJXJJXKThQlTVy44EBPBQsOO8pb7zzVdLYFgU4IPlO880uU7zzKjTsDITggXa3nmuzu3nmu07A8CnSgArneeakbiDvPNRpOEOEORxBPuEt5HWr7MSSQ6UH0iO2CDrF/ERB8/JOohx1Sl1sMbGtUu0UwzXrjYTzUGiMR7ZzT+Js8Wn6EqsGOCrPBa9rp7p8RCil5NE3Q2DRrwUK09iCOrG9xMflAj9SEOxR+I8yqlasXVGiSbW27Uda/wYvoh+aNBTxzo95VsbjnSLqLq3QqmJw7ktSWjTBukXmoWgXkgAd5sPNa6hTDGtaNTQGjgFisBRcKrZMNBzX+IagPnwR/ru880fx4pIX8p60gzKbmQY4nvPNMOJO880ToJgbDkoKA9a7eeacHu3nmVOkYHZSZkGGbeeZTpdvPMqTsDDSuzIQCd55lLfeeZXEYUQE6ErQnwqlxoCcAlhKFBxwCQsCeGpcqg4rvw6idThXyFUqYd7mucIyt13GvvG7UqWTUVrNKoOcsIqdKe06w2fe9EKVOADETq71XZRLW+1El3uAE2JmANh3FPxLHsydYC17x2IILfS6XSk5PWM4xUViJrE5dRKHaSZEgkH6qfSuBqNyEZmlxEOmdQJN9ht5qrpfRr2Uw6Q4RcCZH1URRfCkTtXYVvtWnZB5g/wB/JT0MGXBoG4KrpGi6k5pvEEc0fYm4C+ppWGkw4DjEifG6SvTgxb6ofoyg+qQG2ESSZgDujarDWnrhQd23OBcCCBqIEknVrCA6h5DWoyCdYBvAuPFIARE3B1Hf4q1iKVTOKf8AimwM2LBAvvNwL+KmraKqNeaZLWw0vcCczSO7cZtqWldjg/BlZBTWMq06SnbSCqYd7Q2Q+85cguSZ8bQr7NSPrmpLRfbU63jGhqVOSFaGR0rguSqSBExSJcqk4qAJYSBOCqWOASgJUo1qCDglXDWuC4kUBI6mCHW1pycVWUdWMtCTT1EVakHZJJ7BDhc2IUukqXWFmZzjBDheMsXtCiYpDsQ3RBSsl/6S6T9p1cuPYMiOzeCJtr17VTxuELh2nuI3T9FYfrXP2KVBad/LJL2JQpgNEBV8dSzQFdZqUFdbv0Cxfkr4LCZfdc5vgTHJKzCAVhUJJcGluaTME8lYp6/vuTaqw6oK/klnsSq0dcKkkuAgGbgTNtymrgOqFxlxLYkkk+F9ipSrNFWjWmZzskhKdEDYN6lXFcFulhhKTfsRIkbsShWKiroXJdqkg5dlSroXHH//2Q=="/>
          <p:cNvSpPr>
            <a:spLocks noChangeAspect="1" noChangeArrowheads="1"/>
          </p:cNvSpPr>
          <p:nvPr/>
        </p:nvSpPr>
        <p:spPr bwMode="auto">
          <a:xfrm>
            <a:off x="155575" y="-2422525"/>
            <a:ext cx="4076700" cy="5048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4522" name="Picture 10" descr="http://www.sciencephoto.com/image/156688/large/C0094075-Rickets-SPL.jpg"/>
          <p:cNvPicPr>
            <a:picLocks noChangeAspect="1" noChangeArrowheads="1"/>
          </p:cNvPicPr>
          <p:nvPr/>
        </p:nvPicPr>
        <p:blipFill>
          <a:blip r:embed="rId3"/>
          <a:srcRect/>
          <a:stretch>
            <a:fillRect/>
          </a:stretch>
        </p:blipFill>
        <p:spPr bwMode="auto">
          <a:xfrm>
            <a:off x="5029200" y="1905000"/>
            <a:ext cx="3581400" cy="443491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457200" y="228600"/>
            <a:ext cx="8305800" cy="762000"/>
          </a:xfrm>
        </p:spPr>
        <p:txBody>
          <a:bodyPr/>
          <a:lstStyle/>
          <a:p>
            <a:r>
              <a:rPr lang="en-US" smtClean="0"/>
              <a:t>Indicators of Iron Status</a:t>
            </a:r>
          </a:p>
        </p:txBody>
      </p:sp>
      <p:sp>
        <p:nvSpPr>
          <p:cNvPr id="13315" name="Rectangle 1027"/>
          <p:cNvSpPr>
            <a:spLocks noGrp="1" noChangeArrowheads="1"/>
          </p:cNvSpPr>
          <p:nvPr>
            <p:ph type="body" sz="half" idx="1"/>
          </p:nvPr>
        </p:nvSpPr>
        <p:spPr>
          <a:xfrm>
            <a:off x="304800" y="2057400"/>
            <a:ext cx="7162800" cy="3810000"/>
          </a:xfrm>
        </p:spPr>
        <p:txBody>
          <a:bodyPr/>
          <a:lstStyle/>
          <a:p>
            <a:pPr>
              <a:lnSpc>
                <a:spcPct val="120000"/>
              </a:lnSpc>
              <a:spcAft>
                <a:spcPct val="40000"/>
              </a:spcAft>
            </a:pPr>
            <a:r>
              <a:rPr lang="en-US" sz="2400" smtClean="0"/>
              <a:t>Soluble transferrin receptor (sTfR)</a:t>
            </a:r>
          </a:p>
          <a:p>
            <a:pPr>
              <a:lnSpc>
                <a:spcPct val="120000"/>
              </a:lnSpc>
              <a:spcAft>
                <a:spcPct val="40000"/>
              </a:spcAft>
            </a:pPr>
            <a:r>
              <a:rPr lang="en-US" sz="2400" smtClean="0"/>
              <a:t>Ferritin (FER)</a:t>
            </a:r>
          </a:p>
          <a:p>
            <a:pPr>
              <a:lnSpc>
                <a:spcPct val="120000"/>
              </a:lnSpc>
              <a:spcAft>
                <a:spcPct val="40000"/>
              </a:spcAft>
            </a:pPr>
            <a:r>
              <a:rPr lang="en-US" sz="2400" smtClean="0"/>
              <a:t>Iron (Fe) and total iron binding capacity (TIBC)</a:t>
            </a:r>
          </a:p>
          <a:p>
            <a:pPr>
              <a:lnSpc>
                <a:spcPct val="120000"/>
              </a:lnSpc>
              <a:spcAft>
                <a:spcPct val="40000"/>
              </a:spcAft>
            </a:pPr>
            <a:r>
              <a:rPr lang="en-US" sz="2400" smtClean="0">
                <a:solidFill>
                  <a:srgbClr val="FFFF66"/>
                </a:solidFill>
              </a:rPr>
              <a:t>Zinc protoporphyrin (ZP)</a:t>
            </a:r>
          </a:p>
          <a:p>
            <a:pPr>
              <a:lnSpc>
                <a:spcPct val="120000"/>
              </a:lnSpc>
              <a:spcAft>
                <a:spcPct val="40000"/>
              </a:spcAft>
            </a:pPr>
            <a:r>
              <a:rPr lang="en-US" sz="2400" smtClean="0">
                <a:solidFill>
                  <a:srgbClr val="FFFF66"/>
                </a:solidFill>
              </a:rPr>
              <a:t>Hemoglobin (Hb)</a:t>
            </a:r>
          </a:p>
        </p:txBody>
      </p:sp>
      <p:sp>
        <p:nvSpPr>
          <p:cNvPr id="13316" name="Text Box 1030"/>
          <p:cNvSpPr txBox="1">
            <a:spLocks noChangeArrowheads="1"/>
          </p:cNvSpPr>
          <p:nvPr/>
        </p:nvSpPr>
        <p:spPr bwMode="auto">
          <a:xfrm rot="-5400000">
            <a:off x="6630193" y="3504407"/>
            <a:ext cx="3656013" cy="457200"/>
          </a:xfrm>
          <a:prstGeom prst="rect">
            <a:avLst/>
          </a:prstGeom>
          <a:noFill/>
          <a:ln w="9525">
            <a:noFill/>
            <a:miter lim="800000"/>
            <a:headEnd/>
            <a:tailEnd/>
          </a:ln>
        </p:spPr>
        <p:txBody>
          <a:bodyPr>
            <a:spAutoFit/>
          </a:bodyPr>
          <a:lstStyle/>
          <a:p>
            <a:pPr eaLnBrk="1" hangingPunct="1">
              <a:spcBef>
                <a:spcPct val="0"/>
              </a:spcBef>
              <a:buClrTx/>
              <a:buSzTx/>
              <a:buFontTx/>
              <a:buNone/>
            </a:pPr>
            <a:r>
              <a:rPr kumimoji="0" lang="en-US" sz="2400" b="1">
                <a:latin typeface="Times New Roman" pitchFamily="18" charset="0"/>
              </a:rPr>
              <a:t>Price, Complexity of Test</a:t>
            </a:r>
          </a:p>
        </p:txBody>
      </p:sp>
      <p:sp>
        <p:nvSpPr>
          <p:cNvPr id="13317" name="Line 1031"/>
          <p:cNvSpPr>
            <a:spLocks noChangeShapeType="1"/>
          </p:cNvSpPr>
          <p:nvPr/>
        </p:nvSpPr>
        <p:spPr bwMode="auto">
          <a:xfrm flipV="1">
            <a:off x="8001000" y="1981200"/>
            <a:ext cx="0" cy="2057400"/>
          </a:xfrm>
          <a:prstGeom prst="line">
            <a:avLst/>
          </a:prstGeom>
          <a:noFill/>
          <a:ln w="63500">
            <a:solidFill>
              <a:srgbClr val="FF6600"/>
            </a:solidFill>
            <a:round/>
            <a:headEnd/>
            <a:tailEnd type="triangle" w="med" len="med"/>
          </a:ln>
        </p:spPr>
        <p:txBody>
          <a:bodyPr/>
          <a:lstStyle/>
          <a:p>
            <a:endParaRPr lang="en-US"/>
          </a:p>
        </p:txBody>
      </p:sp>
      <p:sp>
        <p:nvSpPr>
          <p:cNvPr id="13318" name="Line 1032"/>
          <p:cNvSpPr>
            <a:spLocks noChangeShapeType="1"/>
          </p:cNvSpPr>
          <p:nvPr/>
        </p:nvSpPr>
        <p:spPr bwMode="auto">
          <a:xfrm>
            <a:off x="8001000" y="4038600"/>
            <a:ext cx="0" cy="1295400"/>
          </a:xfrm>
          <a:prstGeom prst="line">
            <a:avLst/>
          </a:prstGeom>
          <a:noFill/>
          <a:ln w="63500">
            <a:solidFill>
              <a:srgbClr val="FFFF00"/>
            </a:solidFill>
            <a:round/>
            <a:headEnd/>
            <a:tailEnd/>
          </a:ln>
        </p:spPr>
        <p:txBody>
          <a:bodyPr/>
          <a:lstStyle/>
          <a:p>
            <a:endParaRPr lang="en-US"/>
          </a:p>
        </p:txBody>
      </p:sp>
      <p:sp>
        <p:nvSpPr>
          <p:cNvPr id="13319" name="Text Box 1033"/>
          <p:cNvSpPr txBox="1">
            <a:spLocks noChangeArrowheads="1"/>
          </p:cNvSpPr>
          <p:nvPr/>
        </p:nvSpPr>
        <p:spPr bwMode="auto">
          <a:xfrm>
            <a:off x="7269163" y="1981200"/>
            <a:ext cx="579437" cy="396875"/>
          </a:xfrm>
          <a:prstGeom prst="rect">
            <a:avLst/>
          </a:prstGeom>
          <a:noFill/>
          <a:ln w="9525">
            <a:noFill/>
            <a:miter lim="800000"/>
            <a:headEnd/>
            <a:tailEnd/>
          </a:ln>
        </p:spPr>
        <p:txBody>
          <a:bodyPr wrap="none">
            <a:spAutoFit/>
          </a:bodyPr>
          <a:lstStyle/>
          <a:p>
            <a:pPr algn="l" eaLnBrk="1" hangingPunct="1">
              <a:spcBef>
                <a:spcPct val="0"/>
              </a:spcBef>
              <a:buClrTx/>
              <a:buSzTx/>
              <a:buFontTx/>
              <a:buNone/>
            </a:pPr>
            <a:r>
              <a:rPr kumimoji="0" lang="en-US" sz="2000" i="1">
                <a:latin typeface="Times New Roman" pitchFamily="18" charset="0"/>
              </a:rPr>
              <a:t>Lab</a:t>
            </a:r>
          </a:p>
        </p:txBody>
      </p:sp>
      <p:sp>
        <p:nvSpPr>
          <p:cNvPr id="13320" name="Text Box 1034"/>
          <p:cNvSpPr txBox="1">
            <a:spLocks noChangeArrowheads="1"/>
          </p:cNvSpPr>
          <p:nvPr/>
        </p:nvSpPr>
        <p:spPr bwMode="auto">
          <a:xfrm>
            <a:off x="7162800" y="4953000"/>
            <a:ext cx="762000" cy="396875"/>
          </a:xfrm>
          <a:prstGeom prst="rect">
            <a:avLst/>
          </a:prstGeom>
          <a:noFill/>
          <a:ln w="9525">
            <a:noFill/>
            <a:miter lim="800000"/>
            <a:headEnd/>
            <a:tailEnd/>
          </a:ln>
        </p:spPr>
        <p:txBody>
          <a:bodyPr>
            <a:spAutoFit/>
          </a:bodyPr>
          <a:lstStyle/>
          <a:p>
            <a:pPr algn="l" eaLnBrk="1" hangingPunct="1">
              <a:spcBef>
                <a:spcPct val="0"/>
              </a:spcBef>
              <a:buClrTx/>
              <a:buSzTx/>
              <a:buFontTx/>
              <a:buNone/>
            </a:pPr>
            <a:r>
              <a:rPr kumimoji="0" lang="en-US" sz="2000" i="1">
                <a:latin typeface="Times New Roman" pitchFamily="18" charset="0"/>
              </a:rPr>
              <a:t>Field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Objectives</a:t>
            </a:r>
          </a:p>
        </p:txBody>
      </p:sp>
      <p:sp>
        <p:nvSpPr>
          <p:cNvPr id="5123" name="Text Box 3"/>
          <p:cNvSpPr txBox="1">
            <a:spLocks noChangeArrowheads="1"/>
          </p:cNvSpPr>
          <p:nvPr/>
        </p:nvSpPr>
        <p:spPr bwMode="auto">
          <a:xfrm>
            <a:off x="2476500" y="827088"/>
            <a:ext cx="381000" cy="519112"/>
          </a:xfrm>
          <a:prstGeom prst="rect">
            <a:avLst/>
          </a:prstGeom>
          <a:noFill/>
          <a:ln w="9525">
            <a:noFill/>
            <a:miter lim="800000"/>
            <a:headEnd/>
            <a:tailEnd/>
          </a:ln>
        </p:spPr>
        <p:txBody>
          <a:bodyPr wrap="none">
            <a:spAutoFit/>
          </a:bodyPr>
          <a:lstStyle/>
          <a:p>
            <a:r>
              <a:rPr lang="en-US"/>
              <a:t>  </a:t>
            </a:r>
          </a:p>
        </p:txBody>
      </p:sp>
      <p:sp>
        <p:nvSpPr>
          <p:cNvPr id="5124" name="Rectangle 4"/>
          <p:cNvSpPr>
            <a:spLocks noChangeArrowheads="1"/>
          </p:cNvSpPr>
          <p:nvPr/>
        </p:nvSpPr>
        <p:spPr bwMode="auto">
          <a:xfrm>
            <a:off x="304800" y="1752600"/>
            <a:ext cx="8534400" cy="4876800"/>
          </a:xfrm>
          <a:prstGeom prst="rect">
            <a:avLst/>
          </a:prstGeom>
          <a:noFill/>
          <a:ln w="9525">
            <a:noFill/>
            <a:miter lim="800000"/>
            <a:headEnd/>
            <a:tailEnd/>
          </a:ln>
        </p:spPr>
        <p:txBody>
          <a:bodyPr lIns="92075" tIns="46038" rIns="92075" bIns="46038"/>
          <a:lstStyle/>
          <a:p>
            <a:pPr marL="342900" indent="-342900" algn="l">
              <a:lnSpc>
                <a:spcPct val="120000"/>
              </a:lnSpc>
              <a:buFont typeface="Wingdings" pitchFamily="2" charset="2"/>
              <a:buChar char="Ø"/>
            </a:pPr>
            <a:r>
              <a:rPr lang="en-US"/>
              <a:t>Overview of major micronutrient deficiencies</a:t>
            </a:r>
          </a:p>
          <a:p>
            <a:pPr marL="742950" lvl="1" indent="-285750" algn="l">
              <a:lnSpc>
                <a:spcPct val="120000"/>
              </a:lnSpc>
              <a:buSzPct val="130000"/>
              <a:buFontTx/>
              <a:buChar char="•"/>
            </a:pPr>
            <a:r>
              <a:rPr lang="en-US" sz="2300"/>
              <a:t>Iron</a:t>
            </a:r>
          </a:p>
          <a:p>
            <a:pPr marL="742950" lvl="1" indent="-285750" algn="l">
              <a:lnSpc>
                <a:spcPct val="120000"/>
              </a:lnSpc>
              <a:buSzPct val="130000"/>
              <a:buFontTx/>
              <a:buChar char="•"/>
            </a:pPr>
            <a:r>
              <a:rPr lang="en-US" sz="2300"/>
              <a:t>Iodine</a:t>
            </a:r>
          </a:p>
          <a:p>
            <a:pPr marL="742950" lvl="1" indent="-285750" algn="l">
              <a:lnSpc>
                <a:spcPct val="120000"/>
              </a:lnSpc>
              <a:buSzPct val="130000"/>
              <a:buFontTx/>
              <a:buChar char="•"/>
            </a:pPr>
            <a:r>
              <a:rPr lang="en-US" sz="2300"/>
              <a:t>Vitamin A</a:t>
            </a:r>
          </a:p>
          <a:p>
            <a:pPr marL="742950" lvl="1" indent="-285750" algn="l">
              <a:lnSpc>
                <a:spcPct val="120000"/>
              </a:lnSpc>
              <a:buSzPct val="130000"/>
              <a:buFontTx/>
              <a:buChar char="•"/>
            </a:pPr>
            <a:r>
              <a:rPr lang="en-US" sz="2300"/>
              <a:t>Zinc</a:t>
            </a:r>
          </a:p>
          <a:p>
            <a:pPr marL="342900" indent="-342900" algn="l">
              <a:lnSpc>
                <a:spcPct val="120000"/>
              </a:lnSpc>
              <a:buFont typeface="Wingdings" pitchFamily="2" charset="2"/>
              <a:buChar char="Ø"/>
            </a:pPr>
            <a:r>
              <a:rPr lang="en-US"/>
              <a:t>Clinical features</a:t>
            </a:r>
          </a:p>
          <a:p>
            <a:pPr marL="342900" indent="-342900" algn="l">
              <a:lnSpc>
                <a:spcPct val="120000"/>
              </a:lnSpc>
              <a:buFont typeface="Wingdings" pitchFamily="2" charset="2"/>
              <a:buChar char="Ø"/>
            </a:pPr>
            <a:r>
              <a:rPr lang="en-US"/>
              <a:t>Biochemical assessment</a:t>
            </a:r>
          </a:p>
          <a:p>
            <a:pPr marL="342900" indent="-342900" algn="l">
              <a:lnSpc>
                <a:spcPct val="120000"/>
              </a:lnSpc>
              <a:buFont typeface="Wingdings" pitchFamily="2" charset="2"/>
              <a:buChar char="Ø"/>
            </a:pPr>
            <a:r>
              <a:rPr lang="en-US"/>
              <a:t>Treatment</a:t>
            </a:r>
          </a:p>
          <a:p>
            <a:pPr marL="342900" indent="-342900" algn="l">
              <a:lnSpc>
                <a:spcPct val="120000"/>
              </a:lnSpc>
              <a:buFont typeface="Wingdings" pitchFamily="2" charset="2"/>
              <a:buChar char="Ø"/>
            </a:pPr>
            <a:r>
              <a:rPr lang="en-US"/>
              <a:t>Micronutrient deficiencies in emergencies</a:t>
            </a:r>
          </a:p>
          <a:p>
            <a:pPr marL="342900" indent="-342900" algn="l">
              <a:buFont typeface="Wingdings" pitchFamily="2" charset="2"/>
              <a:buChar char="Ø"/>
            </a:pP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What is Malnutrition?</a:t>
            </a:r>
          </a:p>
        </p:txBody>
      </p:sp>
      <p:sp>
        <p:nvSpPr>
          <p:cNvPr id="6147" name="Rectangle 3"/>
          <p:cNvSpPr>
            <a:spLocks noChangeArrowheads="1"/>
          </p:cNvSpPr>
          <p:nvPr/>
        </p:nvSpPr>
        <p:spPr bwMode="auto">
          <a:xfrm>
            <a:off x="304800" y="1905000"/>
            <a:ext cx="8534400" cy="4572000"/>
          </a:xfrm>
          <a:prstGeom prst="rect">
            <a:avLst/>
          </a:prstGeom>
          <a:noFill/>
          <a:ln w="9525">
            <a:noFill/>
            <a:miter lim="800000"/>
            <a:headEnd/>
            <a:tailEnd/>
          </a:ln>
        </p:spPr>
        <p:txBody>
          <a:bodyPr lIns="92075" tIns="46038" rIns="92075" bIns="46038"/>
          <a:lstStyle/>
          <a:p>
            <a:pPr marL="342900" indent="-342900" algn="l">
              <a:lnSpc>
                <a:spcPct val="120000"/>
              </a:lnSpc>
              <a:buFont typeface="Wingdings" pitchFamily="2" charset="2"/>
              <a:buChar char="Ø"/>
            </a:pPr>
            <a:r>
              <a:rPr lang="en-US"/>
              <a:t>Malnutrition = “lack of nutrients / poor nutrition”</a:t>
            </a:r>
          </a:p>
          <a:p>
            <a:pPr marL="742950" lvl="1" indent="-285750" algn="l">
              <a:lnSpc>
                <a:spcPct val="120000"/>
              </a:lnSpc>
              <a:buSzPct val="130000"/>
              <a:buFontTx/>
              <a:buNone/>
            </a:pPr>
            <a:endParaRPr lang="en-US" sz="1100"/>
          </a:p>
          <a:p>
            <a:pPr marL="342900" indent="-342900" algn="l">
              <a:lnSpc>
                <a:spcPct val="120000"/>
              </a:lnSpc>
              <a:buFont typeface="Wingdings" pitchFamily="2" charset="2"/>
              <a:buChar char="Ø"/>
            </a:pPr>
            <a:r>
              <a:rPr lang="en-US"/>
              <a:t>Two principle constituents:</a:t>
            </a:r>
          </a:p>
          <a:p>
            <a:pPr marL="742950" lvl="1" indent="-285750" algn="l">
              <a:lnSpc>
                <a:spcPct val="120000"/>
              </a:lnSpc>
              <a:buSzPct val="130000"/>
              <a:buFontTx/>
              <a:buChar char="•"/>
            </a:pPr>
            <a:r>
              <a:rPr lang="en-US" sz="2700"/>
              <a:t>Protein-energy malnutrition</a:t>
            </a:r>
          </a:p>
          <a:p>
            <a:pPr marL="742950" lvl="1" indent="-285750" algn="l">
              <a:lnSpc>
                <a:spcPct val="120000"/>
              </a:lnSpc>
              <a:buSzPct val="130000"/>
              <a:buFontTx/>
              <a:buChar char="•"/>
            </a:pPr>
            <a:r>
              <a:rPr lang="en-US" sz="2700" b="1">
                <a:solidFill>
                  <a:srgbClr val="FFFF00"/>
                </a:solidFill>
              </a:rPr>
              <a:t>Deficiency in micronutrients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8153400" cy="762000"/>
          </a:xfrm>
        </p:spPr>
        <p:txBody>
          <a:bodyPr/>
          <a:lstStyle/>
          <a:p>
            <a:r>
              <a:rPr lang="en-US" sz="3400" smtClean="0"/>
              <a:t>Overview of Micronutrient Deficiencies</a:t>
            </a:r>
          </a:p>
        </p:txBody>
      </p:sp>
      <p:sp>
        <p:nvSpPr>
          <p:cNvPr id="8195" name="Rectangle 3"/>
          <p:cNvSpPr>
            <a:spLocks noGrp="1" noChangeArrowheads="1"/>
          </p:cNvSpPr>
          <p:nvPr>
            <p:ph type="body" idx="1"/>
          </p:nvPr>
        </p:nvSpPr>
        <p:spPr>
          <a:xfrm>
            <a:off x="685800" y="1828800"/>
            <a:ext cx="7772400" cy="4800600"/>
          </a:xfrm>
        </p:spPr>
        <p:txBody>
          <a:bodyPr/>
          <a:lstStyle/>
          <a:p>
            <a:pPr>
              <a:lnSpc>
                <a:spcPct val="90000"/>
              </a:lnSpc>
            </a:pPr>
            <a:r>
              <a:rPr lang="en-US" sz="2000" smtClean="0"/>
              <a:t>Common when dependent on relief food</a:t>
            </a:r>
          </a:p>
          <a:p>
            <a:pPr>
              <a:lnSpc>
                <a:spcPct val="90000"/>
              </a:lnSpc>
            </a:pPr>
            <a:r>
              <a:rPr lang="en-US" sz="2000" smtClean="0"/>
              <a:t>Preventable, BUT</a:t>
            </a:r>
          </a:p>
          <a:p>
            <a:pPr lvl="1">
              <a:lnSpc>
                <a:spcPct val="90000"/>
              </a:lnSpc>
            </a:pPr>
            <a:r>
              <a:rPr lang="en-US" sz="2100" smtClean="0"/>
              <a:t>Food sources not common and are expensive</a:t>
            </a:r>
          </a:p>
          <a:p>
            <a:pPr lvl="1">
              <a:lnSpc>
                <a:spcPct val="90000"/>
              </a:lnSpc>
            </a:pPr>
            <a:r>
              <a:rPr lang="en-US" sz="2100" smtClean="0"/>
              <a:t>Fortification adds to cost of relief food</a:t>
            </a:r>
          </a:p>
          <a:p>
            <a:pPr>
              <a:lnSpc>
                <a:spcPct val="90000"/>
              </a:lnSpc>
            </a:pPr>
            <a:r>
              <a:rPr lang="en-US" sz="2000" smtClean="0"/>
              <a:t>Difficult to recognize</a:t>
            </a:r>
          </a:p>
          <a:p>
            <a:pPr lvl="1">
              <a:lnSpc>
                <a:spcPct val="90000"/>
              </a:lnSpc>
            </a:pPr>
            <a:r>
              <a:rPr lang="en-US" sz="2100" smtClean="0"/>
              <a:t>Symptomatic cases often represent tip of iceberg</a:t>
            </a:r>
          </a:p>
          <a:p>
            <a:pPr lvl="1">
              <a:lnSpc>
                <a:spcPct val="90000"/>
              </a:lnSpc>
            </a:pPr>
            <a:r>
              <a:rPr lang="en-US" sz="2100" smtClean="0"/>
              <a:t>Laboratory assessment difficult &amp; expensive</a:t>
            </a:r>
          </a:p>
          <a:p>
            <a:pPr>
              <a:lnSpc>
                <a:spcPct val="90000"/>
              </a:lnSpc>
            </a:pPr>
            <a:r>
              <a:rPr lang="en-US" sz="2000" smtClean="0"/>
              <a:t>Lack of 1 micronutrient typically associated with deficiencies of other micronutrients</a:t>
            </a:r>
          </a:p>
          <a:p>
            <a:pPr>
              <a:lnSpc>
                <a:spcPct val="90000"/>
              </a:lnSpc>
            </a:pPr>
            <a:r>
              <a:rPr lang="en-US" sz="2000" smtClean="0"/>
              <a:t>Highest risk groups</a:t>
            </a:r>
          </a:p>
          <a:p>
            <a:pPr lvl="1">
              <a:lnSpc>
                <a:spcPct val="90000"/>
              </a:lnSpc>
            </a:pPr>
            <a:r>
              <a:rPr lang="en-US" sz="2100" smtClean="0"/>
              <a:t>Young children</a:t>
            </a:r>
          </a:p>
          <a:p>
            <a:pPr lvl="1">
              <a:lnSpc>
                <a:spcPct val="90000"/>
              </a:lnSpc>
            </a:pPr>
            <a:r>
              <a:rPr lang="en-US" sz="2100" smtClean="0"/>
              <a:t>Pregnant Women</a:t>
            </a:r>
          </a:p>
          <a:p>
            <a:pPr lvl="1">
              <a:lnSpc>
                <a:spcPct val="90000"/>
              </a:lnSpc>
            </a:pPr>
            <a:r>
              <a:rPr lang="en-US" sz="2100" smtClean="0"/>
              <a:t>Lactating women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Anemia- Treatment</a:t>
            </a:r>
          </a:p>
        </p:txBody>
      </p:sp>
      <p:sp>
        <p:nvSpPr>
          <p:cNvPr id="14339" name="Rectangle 3"/>
          <p:cNvSpPr>
            <a:spLocks noGrp="1" noChangeArrowheads="1"/>
          </p:cNvSpPr>
          <p:nvPr>
            <p:ph type="body" idx="1"/>
          </p:nvPr>
        </p:nvSpPr>
        <p:spPr/>
        <p:txBody>
          <a:bodyPr/>
          <a:lstStyle/>
          <a:p>
            <a:r>
              <a:rPr lang="en-US" sz="2400" i="1" smtClean="0"/>
              <a:t>Dietary diversification</a:t>
            </a:r>
          </a:p>
          <a:p>
            <a:pPr lvl="1"/>
            <a:r>
              <a:rPr lang="en-GB" sz="2500" smtClean="0"/>
              <a:t>Foods that are rich in iron include:</a:t>
            </a:r>
          </a:p>
          <a:p>
            <a:pPr lvl="2"/>
            <a:r>
              <a:rPr lang="en-GB" sz="2400" smtClean="0"/>
              <a:t>Meat</a:t>
            </a:r>
          </a:p>
          <a:p>
            <a:pPr lvl="2"/>
            <a:r>
              <a:rPr lang="en-GB" sz="2400" smtClean="0"/>
              <a:t>Fortified cereals</a:t>
            </a:r>
          </a:p>
          <a:p>
            <a:pPr lvl="2"/>
            <a:r>
              <a:rPr lang="en-GB" sz="2400" smtClean="0"/>
              <a:t>Spinach</a:t>
            </a:r>
          </a:p>
          <a:p>
            <a:pPr lvl="2"/>
            <a:r>
              <a:rPr lang="en-GB" sz="2400" smtClean="0"/>
              <a:t>Cashew nuts</a:t>
            </a:r>
          </a:p>
          <a:p>
            <a:pPr lvl="2"/>
            <a:r>
              <a:rPr lang="en-GB" sz="2400" smtClean="0"/>
              <a:t>Lentils and beans</a:t>
            </a:r>
          </a:p>
          <a:p>
            <a:pPr lvl="2">
              <a:buFontTx/>
              <a:buNone/>
            </a:pPr>
            <a:endParaRPr lang="en-GB" sz="2400" smtClean="0"/>
          </a:p>
          <a:p>
            <a:r>
              <a:rPr lang="en-US" sz="2400" i="1" smtClean="0"/>
              <a:t>Fortification</a:t>
            </a:r>
          </a:p>
          <a:p>
            <a:pPr>
              <a:buFont typeface="Wingdings" pitchFamily="2" charset="2"/>
              <a:buNone/>
            </a:pPr>
            <a:endParaRPr lang="en-US" sz="2400" i="1" smtClean="0"/>
          </a:p>
          <a:p>
            <a:r>
              <a:rPr lang="en-US" sz="2400" i="1" smtClean="0"/>
              <a:t>Iron supplements</a:t>
            </a:r>
          </a:p>
          <a:p>
            <a:endParaRPr lang="en-US" sz="2400" i="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0" smtClean="0"/>
              <a:t>Iodine Deficiency Disorders (IDD)</a:t>
            </a:r>
          </a:p>
        </p:txBody>
      </p:sp>
      <p:sp>
        <p:nvSpPr>
          <p:cNvPr id="15363" name="Rectangle 3"/>
          <p:cNvSpPr>
            <a:spLocks noGrp="1" noChangeArrowheads="1"/>
          </p:cNvSpPr>
          <p:nvPr>
            <p:ph type="body" sz="half" idx="1"/>
          </p:nvPr>
        </p:nvSpPr>
        <p:spPr>
          <a:xfrm>
            <a:off x="304800" y="1752600"/>
            <a:ext cx="8380413" cy="4876800"/>
          </a:xfrm>
        </p:spPr>
        <p:txBody>
          <a:bodyPr/>
          <a:lstStyle/>
          <a:p>
            <a:r>
              <a:rPr lang="en-US" sz="2400" smtClean="0"/>
              <a:t>Significant cause of preventable brain damage in children </a:t>
            </a:r>
          </a:p>
          <a:p>
            <a:r>
              <a:rPr lang="en-US" sz="2400" smtClean="0"/>
              <a:t>Health effects:</a:t>
            </a:r>
          </a:p>
          <a:p>
            <a:pPr lvl="1"/>
            <a:r>
              <a:rPr lang="en-US" sz="2300" smtClean="0"/>
              <a:t>Increased perinatal mortality</a:t>
            </a:r>
          </a:p>
          <a:p>
            <a:pPr lvl="1"/>
            <a:r>
              <a:rPr lang="en-US" sz="2300" smtClean="0"/>
              <a:t>Mental retardation</a:t>
            </a:r>
          </a:p>
          <a:p>
            <a:pPr lvl="1"/>
            <a:r>
              <a:rPr lang="en-US" sz="2300" smtClean="0"/>
              <a:t>Growth retardation</a:t>
            </a:r>
          </a:p>
          <a:p>
            <a:r>
              <a:rPr lang="en-US" sz="2400" smtClean="0"/>
              <a:t>Preventable by consumption of adequately iodized salt</a:t>
            </a:r>
          </a:p>
        </p:txBody>
      </p:sp>
      <p:pic>
        <p:nvPicPr>
          <p:cNvPr id="333828" name="Dzl1153.mpg">
            <a:hlinkClick r:id="" action="ppaction://media"/>
          </p:cNvPr>
          <p:cNvPicPr>
            <a:picLocks noGrp="1" noRot="1" noChangeAspect="1" noChangeArrowheads="1"/>
          </p:cNvPicPr>
          <p:nvPr>
            <p:ph sz="half" idx="2"/>
            <a:videoFile r:link="rId1"/>
          </p:nvPr>
        </p:nvPicPr>
        <p:blipFill>
          <a:blip r:embed="rId3"/>
          <a:srcRect r="10910"/>
          <a:stretch>
            <a:fillRect/>
          </a:stretch>
        </p:blipFill>
        <p:spPr>
          <a:xfrm>
            <a:off x="5795963" y="4292600"/>
            <a:ext cx="2714625" cy="2286000"/>
          </a:xfrm>
        </p:spPr>
      </p:pic>
      <p:pic>
        <p:nvPicPr>
          <p:cNvPr id="15365" name="Picture 5" descr="The thyroid gland"/>
          <p:cNvPicPr>
            <a:picLocks noChangeAspect="1" noChangeArrowheads="1"/>
          </p:cNvPicPr>
          <p:nvPr/>
        </p:nvPicPr>
        <p:blipFill>
          <a:blip r:embed="rId4"/>
          <a:srcRect/>
          <a:stretch>
            <a:fillRect/>
          </a:stretch>
        </p:blipFill>
        <p:spPr bwMode="auto">
          <a:xfrm>
            <a:off x="1190625" y="4619625"/>
            <a:ext cx="2589213" cy="1881188"/>
          </a:xfrm>
          <a:prstGeom prst="rect">
            <a:avLst/>
          </a:prstGeom>
          <a:noFill/>
          <a:ln w="9525">
            <a:noFill/>
            <a:miter lim="800000"/>
            <a:headEnd/>
            <a:tailEnd/>
          </a:ln>
        </p:spPr>
      </p:pic>
      <p:sp>
        <p:nvSpPr>
          <p:cNvPr id="15366" name="Line 6"/>
          <p:cNvSpPr>
            <a:spLocks noChangeShapeType="1"/>
          </p:cNvSpPr>
          <p:nvPr/>
        </p:nvSpPr>
        <p:spPr bwMode="auto">
          <a:xfrm>
            <a:off x="4643438" y="5516563"/>
            <a:ext cx="433387" cy="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3828"/>
                                        </p:tgtEl>
                                        <p:attrNameLst>
                                          <p:attrName>style.visibility</p:attrName>
                                        </p:attrNameLst>
                                      </p:cBhvr>
                                      <p:to>
                                        <p:strVal val="visible"/>
                                      </p:to>
                                    </p:set>
                                    <p:animEffect transition="in" filter="checkerboard(across)">
                                      <p:cBhvr>
                                        <p:cTn id="7" dur="500"/>
                                        <p:tgtEl>
                                          <p:spTgt spid="33382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 fill="hold" display="0">
                  <p:stCondLst>
                    <p:cond delay="indefinite"/>
                  </p:stCondLst>
                  <p:endCondLst>
                    <p:cond evt="onNext" delay="0">
                      <p:tgtEl>
                        <p:sldTgt/>
                      </p:tgtEl>
                    </p:cond>
                    <p:cond evt="onPrev" delay="0">
                      <p:tgtEl>
                        <p:sldTgt/>
                      </p:tgtEl>
                    </p:cond>
                  </p:endCondLst>
                </p:cTn>
                <p:tgtEl>
                  <p:spTgt spid="333828"/>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304800"/>
            <a:ext cx="7772400" cy="1143000"/>
          </a:xfrm>
          <a:prstGeom prst="rect">
            <a:avLst/>
          </a:prstGeom>
          <a:noFill/>
          <a:ln w="12700">
            <a:noFill/>
            <a:miter lim="800000"/>
            <a:headEnd/>
            <a:tailEnd/>
          </a:ln>
        </p:spPr>
        <p:txBody>
          <a:bodyPr lIns="90488" tIns="44450" rIns="90488" bIns="44450" anchor="ctr"/>
          <a:lstStyle/>
          <a:p>
            <a:pPr>
              <a:spcBef>
                <a:spcPct val="0"/>
              </a:spcBef>
              <a:buClrTx/>
              <a:buSzTx/>
              <a:buFontTx/>
              <a:buNone/>
            </a:pPr>
            <a:r>
              <a:rPr kumimoji="0" lang="en-US" sz="4400" b="1">
                <a:solidFill>
                  <a:srgbClr val="FFFF00"/>
                </a:solidFill>
              </a:rPr>
              <a:t>Iodine Deficiency Affects the Brain</a:t>
            </a:r>
          </a:p>
        </p:txBody>
      </p:sp>
      <p:sp>
        <p:nvSpPr>
          <p:cNvPr id="334851" name="Freeform 3"/>
          <p:cNvSpPr>
            <a:spLocks/>
          </p:cNvSpPr>
          <p:nvPr/>
        </p:nvSpPr>
        <p:spPr bwMode="auto">
          <a:xfrm>
            <a:off x="250825" y="2636838"/>
            <a:ext cx="4192588" cy="3582987"/>
          </a:xfrm>
          <a:custGeom>
            <a:avLst/>
            <a:gdLst/>
            <a:ahLst/>
            <a:cxnLst>
              <a:cxn ang="0">
                <a:pos x="1320" y="0"/>
              </a:cxn>
              <a:cxn ang="0">
                <a:pos x="2640" y="2256"/>
              </a:cxn>
              <a:cxn ang="0">
                <a:pos x="0" y="2256"/>
              </a:cxn>
              <a:cxn ang="0">
                <a:pos x="1320" y="0"/>
              </a:cxn>
            </a:cxnLst>
            <a:rect l="0" t="0" r="r" b="b"/>
            <a:pathLst>
              <a:path w="2641" h="2257">
                <a:moveTo>
                  <a:pt x="1320" y="0"/>
                </a:moveTo>
                <a:lnTo>
                  <a:pt x="2640" y="2256"/>
                </a:lnTo>
                <a:lnTo>
                  <a:pt x="0" y="2256"/>
                </a:lnTo>
                <a:lnTo>
                  <a:pt x="1320" y="0"/>
                </a:lnTo>
              </a:path>
            </a:pathLst>
          </a:custGeom>
          <a:solidFill>
            <a:srgbClr val="969696"/>
          </a:solidFill>
          <a:ln w="12700" cap="rnd" cmpd="sng">
            <a:solidFill>
              <a:schemeClr val="bg2"/>
            </a:solidFill>
            <a:prstDash val="solid"/>
            <a:round/>
            <a:headEnd type="none" w="med" len="med"/>
            <a:tailEnd type="none" w="med" len="med"/>
          </a:ln>
          <a:effectLst>
            <a:outerShdw dist="107763" dir="2700000" algn="ctr" rotWithShape="0">
              <a:srgbClr val="500093"/>
            </a:outerShdw>
          </a:effectLst>
        </p:spPr>
        <p:txBody>
          <a:bodyPr/>
          <a:lstStyle/>
          <a:p>
            <a:pPr>
              <a:defRPr/>
            </a:pPr>
            <a:endParaRPr lang="en-US"/>
          </a:p>
        </p:txBody>
      </p:sp>
      <p:sp>
        <p:nvSpPr>
          <p:cNvPr id="334852" name="Freeform 4"/>
          <p:cNvSpPr>
            <a:spLocks/>
          </p:cNvSpPr>
          <p:nvPr/>
        </p:nvSpPr>
        <p:spPr bwMode="auto">
          <a:xfrm>
            <a:off x="1447800" y="2713038"/>
            <a:ext cx="1828800" cy="1554162"/>
          </a:xfrm>
          <a:custGeom>
            <a:avLst/>
            <a:gdLst/>
            <a:ahLst/>
            <a:cxnLst>
              <a:cxn ang="0">
                <a:pos x="860" y="0"/>
              </a:cxn>
              <a:cxn ang="0">
                <a:pos x="1720" y="1536"/>
              </a:cxn>
              <a:cxn ang="0">
                <a:pos x="0" y="1536"/>
              </a:cxn>
              <a:cxn ang="0">
                <a:pos x="860" y="0"/>
              </a:cxn>
            </a:cxnLst>
            <a:rect l="0" t="0" r="r" b="b"/>
            <a:pathLst>
              <a:path w="1721" h="1537">
                <a:moveTo>
                  <a:pt x="860" y="0"/>
                </a:moveTo>
                <a:lnTo>
                  <a:pt x="1720" y="1536"/>
                </a:lnTo>
                <a:lnTo>
                  <a:pt x="0" y="1536"/>
                </a:lnTo>
                <a:lnTo>
                  <a:pt x="860" y="0"/>
                </a:lnTo>
              </a:path>
            </a:pathLst>
          </a:custGeom>
          <a:solidFill>
            <a:srgbClr val="FAFD00"/>
          </a:solidFill>
          <a:ln w="12700" cap="rnd" cmpd="sng">
            <a:solidFill>
              <a:schemeClr val="bg2"/>
            </a:solidFill>
            <a:prstDash val="solid"/>
            <a:round/>
            <a:headEnd type="none" w="med" len="med"/>
            <a:tailEnd type="none" w="med" len="med"/>
          </a:ln>
          <a:effectLst>
            <a:outerShdw dist="107763" dir="2700000" algn="ctr" rotWithShape="0">
              <a:srgbClr val="474747"/>
            </a:outerShdw>
          </a:effectLst>
        </p:spPr>
        <p:txBody>
          <a:bodyPr/>
          <a:lstStyle/>
          <a:p>
            <a:pPr>
              <a:defRPr/>
            </a:pPr>
            <a:endParaRPr lang="en-US"/>
          </a:p>
        </p:txBody>
      </p:sp>
      <p:sp>
        <p:nvSpPr>
          <p:cNvPr id="334853" name="Freeform 5"/>
          <p:cNvSpPr>
            <a:spLocks/>
          </p:cNvSpPr>
          <p:nvPr/>
        </p:nvSpPr>
        <p:spPr bwMode="auto">
          <a:xfrm>
            <a:off x="2133600" y="2667000"/>
            <a:ext cx="457200" cy="457200"/>
          </a:xfrm>
          <a:custGeom>
            <a:avLst/>
            <a:gdLst/>
            <a:ahLst/>
            <a:cxnLst>
              <a:cxn ang="0">
                <a:pos x="81" y="0"/>
              </a:cxn>
              <a:cxn ang="0">
                <a:pos x="161" y="144"/>
              </a:cxn>
              <a:cxn ang="0">
                <a:pos x="0" y="144"/>
              </a:cxn>
              <a:cxn ang="0">
                <a:pos x="81" y="0"/>
              </a:cxn>
            </a:cxnLst>
            <a:rect l="0" t="0" r="r" b="b"/>
            <a:pathLst>
              <a:path w="162" h="145">
                <a:moveTo>
                  <a:pt x="81" y="0"/>
                </a:moveTo>
                <a:lnTo>
                  <a:pt x="161" y="144"/>
                </a:lnTo>
                <a:lnTo>
                  <a:pt x="0" y="144"/>
                </a:lnTo>
                <a:lnTo>
                  <a:pt x="81" y="0"/>
                </a:lnTo>
              </a:path>
            </a:pathLst>
          </a:custGeom>
          <a:solidFill>
            <a:srgbClr val="FC0128"/>
          </a:solidFill>
          <a:ln w="12700" cap="rnd" cmpd="sng">
            <a:solidFill>
              <a:schemeClr val="bg2"/>
            </a:solidFill>
            <a:prstDash val="solid"/>
            <a:round/>
            <a:headEnd type="none" w="med" len="med"/>
            <a:tailEnd type="none" w="med" len="med"/>
          </a:ln>
          <a:effectLst>
            <a:outerShdw dist="53882" dir="2700000" algn="ctr" rotWithShape="0">
              <a:srgbClr val="316501"/>
            </a:outerShdw>
          </a:effectLst>
        </p:spPr>
        <p:txBody>
          <a:bodyPr/>
          <a:lstStyle/>
          <a:p>
            <a:pPr>
              <a:defRPr/>
            </a:pPr>
            <a:endParaRPr lang="en-US"/>
          </a:p>
        </p:txBody>
      </p:sp>
      <p:sp>
        <p:nvSpPr>
          <p:cNvPr id="334854" name="Rectangle 6"/>
          <p:cNvSpPr>
            <a:spLocks noChangeArrowheads="1"/>
          </p:cNvSpPr>
          <p:nvPr/>
        </p:nvSpPr>
        <p:spPr bwMode="auto">
          <a:xfrm>
            <a:off x="1089025" y="4846638"/>
            <a:ext cx="2667000" cy="1458912"/>
          </a:xfrm>
          <a:prstGeom prst="rect">
            <a:avLst/>
          </a:prstGeom>
          <a:noFill/>
          <a:ln w="50800">
            <a:noFill/>
            <a:miter lim="800000"/>
            <a:headEnd/>
            <a:tailEnd/>
          </a:ln>
          <a:effectLst/>
        </p:spPr>
        <p:txBody>
          <a:bodyPr lIns="90488" tIns="44450" rIns="90488" bIns="44450">
            <a:spAutoFit/>
          </a:bodyPr>
          <a:lstStyle/>
          <a:p>
            <a:pPr>
              <a:spcBef>
                <a:spcPct val="0"/>
              </a:spcBef>
              <a:buClrTx/>
              <a:buSzTx/>
              <a:buFontTx/>
              <a:buNone/>
              <a:defRPr/>
            </a:pPr>
            <a:r>
              <a:rPr kumimoji="0" lang="en-US" sz="2400" b="1">
                <a:solidFill>
                  <a:srgbClr val="000066"/>
                </a:solidFill>
                <a:effectLst>
                  <a:outerShdw blurRad="38100" dist="38100" dir="2700000" algn="tl">
                    <a:srgbClr val="000000"/>
                  </a:outerShdw>
                </a:effectLst>
              </a:rPr>
              <a:t>Reduced intellectual </a:t>
            </a:r>
          </a:p>
          <a:p>
            <a:pPr>
              <a:spcBef>
                <a:spcPct val="0"/>
              </a:spcBef>
              <a:buClrTx/>
              <a:buSzTx/>
              <a:buFontTx/>
              <a:buNone/>
              <a:defRPr/>
            </a:pPr>
            <a:r>
              <a:rPr kumimoji="0" lang="en-US" sz="2400" b="1">
                <a:solidFill>
                  <a:srgbClr val="000066"/>
                </a:solidFill>
                <a:effectLst>
                  <a:outerShdw blurRad="38100" dist="38100" dir="2700000" algn="tl">
                    <a:srgbClr val="000000"/>
                  </a:outerShdw>
                </a:effectLst>
              </a:rPr>
              <a:t>performance</a:t>
            </a:r>
            <a:r>
              <a:rPr kumimoji="0" lang="en-US" sz="1800" b="1">
                <a:solidFill>
                  <a:schemeClr val="tx2"/>
                </a:solidFill>
                <a:effectLst>
                  <a:outerShdw blurRad="38100" dist="38100" dir="2700000" algn="tl">
                    <a:srgbClr val="000000"/>
                  </a:outerShdw>
                </a:effectLst>
              </a:rPr>
              <a:t> </a:t>
            </a:r>
          </a:p>
          <a:p>
            <a:pPr>
              <a:spcBef>
                <a:spcPct val="0"/>
              </a:spcBef>
              <a:buClrTx/>
              <a:buSzTx/>
              <a:buFontTx/>
              <a:buNone/>
              <a:defRPr/>
            </a:pPr>
            <a:endParaRPr kumimoji="0" lang="en-US" sz="1800" b="1">
              <a:effectLst>
                <a:outerShdw blurRad="38100" dist="38100" dir="2700000" algn="tl">
                  <a:srgbClr val="000000"/>
                </a:outerShdw>
              </a:effectLst>
            </a:endParaRPr>
          </a:p>
        </p:txBody>
      </p:sp>
      <p:sp>
        <p:nvSpPr>
          <p:cNvPr id="334855" name="Rectangle 7"/>
          <p:cNvSpPr>
            <a:spLocks noChangeArrowheads="1"/>
          </p:cNvSpPr>
          <p:nvPr/>
        </p:nvSpPr>
        <p:spPr bwMode="auto">
          <a:xfrm>
            <a:off x="1828800" y="3733800"/>
            <a:ext cx="1077913" cy="454025"/>
          </a:xfrm>
          <a:prstGeom prst="rect">
            <a:avLst/>
          </a:prstGeom>
          <a:noFill/>
          <a:ln w="50800">
            <a:noFill/>
            <a:miter lim="800000"/>
            <a:headEnd/>
            <a:tailEnd/>
          </a:ln>
          <a:effectLst/>
        </p:spPr>
        <p:txBody>
          <a:bodyPr wrap="none" lIns="90488" tIns="44450" rIns="90488" bIns="44450">
            <a:spAutoFit/>
          </a:bodyPr>
          <a:lstStyle/>
          <a:p>
            <a:pPr algn="l">
              <a:spcBef>
                <a:spcPct val="0"/>
              </a:spcBef>
              <a:buClrTx/>
              <a:buSzTx/>
              <a:buFontTx/>
              <a:buNone/>
              <a:defRPr/>
            </a:pPr>
            <a:r>
              <a:rPr kumimoji="0" lang="en-US" sz="2400" b="1">
                <a:solidFill>
                  <a:schemeClr val="bg2"/>
                </a:solidFill>
                <a:effectLst>
                  <a:outerShdw blurRad="38100" dist="38100" dir="2700000" algn="tl">
                    <a:srgbClr val="FFFFFF"/>
                  </a:outerShdw>
                </a:effectLst>
              </a:rPr>
              <a:t>Goiter</a:t>
            </a:r>
            <a:endParaRPr kumimoji="0" lang="en-US" sz="1800" b="1">
              <a:effectLst>
                <a:outerShdw blurRad="38100" dist="38100" dir="2700000" algn="tl">
                  <a:srgbClr val="000000"/>
                </a:outerShdw>
              </a:effectLst>
            </a:endParaRPr>
          </a:p>
        </p:txBody>
      </p:sp>
      <p:sp>
        <p:nvSpPr>
          <p:cNvPr id="334856" name="Rectangle 8"/>
          <p:cNvSpPr>
            <a:spLocks noChangeArrowheads="1"/>
          </p:cNvSpPr>
          <p:nvPr/>
        </p:nvSpPr>
        <p:spPr bwMode="auto">
          <a:xfrm>
            <a:off x="479425" y="2636838"/>
            <a:ext cx="1587500" cy="454025"/>
          </a:xfrm>
          <a:prstGeom prst="rect">
            <a:avLst/>
          </a:prstGeom>
          <a:noFill/>
          <a:ln w="50800">
            <a:noFill/>
            <a:miter lim="800000"/>
            <a:headEnd/>
            <a:tailEnd/>
          </a:ln>
          <a:effectLst/>
        </p:spPr>
        <p:txBody>
          <a:bodyPr wrap="none" lIns="90488" tIns="44450" rIns="90488" bIns="44450">
            <a:spAutoFit/>
          </a:bodyPr>
          <a:lstStyle/>
          <a:p>
            <a:pPr algn="l">
              <a:spcBef>
                <a:spcPct val="0"/>
              </a:spcBef>
              <a:buClrTx/>
              <a:buSzTx/>
              <a:buFontTx/>
              <a:buNone/>
              <a:defRPr/>
            </a:pPr>
            <a:r>
              <a:rPr kumimoji="0" lang="en-US" sz="2400" b="1">
                <a:solidFill>
                  <a:schemeClr val="folHlink"/>
                </a:solidFill>
                <a:effectLst>
                  <a:outerShdw blurRad="38100" dist="38100" dir="2700000" algn="tl">
                    <a:srgbClr val="000000"/>
                  </a:outerShdw>
                </a:effectLst>
              </a:rPr>
              <a:t>Cretinism</a:t>
            </a:r>
            <a:endParaRPr kumimoji="0" lang="en-US" sz="1800" b="1">
              <a:effectLst>
                <a:outerShdw blurRad="38100" dist="38100" dir="2700000" algn="tl">
                  <a:srgbClr val="000000"/>
                </a:outerShdw>
              </a:effectLst>
            </a:endParaRPr>
          </a:p>
        </p:txBody>
      </p:sp>
      <p:sp>
        <p:nvSpPr>
          <p:cNvPr id="16393" name="Rectangle 9"/>
          <p:cNvSpPr>
            <a:spLocks noChangeArrowheads="1"/>
          </p:cNvSpPr>
          <p:nvPr/>
        </p:nvSpPr>
        <p:spPr bwMode="auto">
          <a:xfrm>
            <a:off x="1377950" y="5546725"/>
            <a:ext cx="1824038" cy="519113"/>
          </a:xfrm>
          <a:prstGeom prst="rect">
            <a:avLst/>
          </a:prstGeom>
          <a:noFill/>
          <a:ln w="50800">
            <a:noFill/>
            <a:miter lim="800000"/>
            <a:headEnd/>
            <a:tailEnd/>
          </a:ln>
        </p:spPr>
        <p:txBody>
          <a:bodyPr wrap="none" anchor="ctr"/>
          <a:lstStyle/>
          <a:p>
            <a:endParaRPr lang="en-US"/>
          </a:p>
        </p:txBody>
      </p:sp>
      <p:sp>
        <p:nvSpPr>
          <p:cNvPr id="16394" name="Rectangle 10"/>
          <p:cNvSpPr>
            <a:spLocks noChangeArrowheads="1"/>
          </p:cNvSpPr>
          <p:nvPr/>
        </p:nvSpPr>
        <p:spPr bwMode="auto">
          <a:xfrm>
            <a:off x="615950" y="6140450"/>
            <a:ext cx="1730375" cy="336550"/>
          </a:xfrm>
          <a:prstGeom prst="rect">
            <a:avLst/>
          </a:prstGeom>
          <a:noFill/>
          <a:ln w="50800">
            <a:noFill/>
            <a:miter lim="800000"/>
            <a:headEnd/>
            <a:tailEnd/>
          </a:ln>
        </p:spPr>
        <p:txBody>
          <a:bodyPr wrap="none" anchor="ctr"/>
          <a:lstStyle/>
          <a:p>
            <a:endParaRPr lang="en-US"/>
          </a:p>
        </p:txBody>
      </p:sp>
      <p:pic>
        <p:nvPicPr>
          <p:cNvPr id="334859" name="Dzl83B5.mpg">
            <a:hlinkClick r:id="" action="ppaction://media"/>
          </p:cNvPr>
          <p:cNvPicPr>
            <a:picLocks noRot="1" noChangeAspect="1" noChangeArrowheads="1"/>
          </p:cNvPicPr>
          <p:nvPr>
            <a:videoFile r:link="rId1"/>
          </p:nvPr>
        </p:nvPicPr>
        <p:blipFill>
          <a:blip r:embed="rId4"/>
          <a:srcRect/>
          <a:stretch>
            <a:fillRect/>
          </a:stretch>
        </p:blipFill>
        <p:spPr bwMode="auto">
          <a:xfrm>
            <a:off x="3886200" y="1752600"/>
            <a:ext cx="4495800" cy="3678238"/>
          </a:xfrm>
          <a:prstGeom prst="rect">
            <a:avLst/>
          </a:prstGeom>
          <a:noFill/>
          <a:ln w="9525">
            <a:noFill/>
            <a:miter lim="800000"/>
            <a:headEnd/>
            <a:tailEnd/>
          </a:ln>
        </p:spPr>
      </p:pic>
      <p:sp>
        <p:nvSpPr>
          <p:cNvPr id="16396" name="AutoShape 12"/>
          <p:cNvSpPr>
            <a:spLocks noChangeArrowheads="1"/>
          </p:cNvSpPr>
          <p:nvPr/>
        </p:nvSpPr>
        <p:spPr bwMode="auto">
          <a:xfrm rot="-2353723">
            <a:off x="3419475" y="4868863"/>
            <a:ext cx="1366838" cy="474662"/>
          </a:xfrm>
          <a:custGeom>
            <a:avLst/>
            <a:gdLst>
              <a:gd name="T0" fmla="*/ 1025128 w 21600"/>
              <a:gd name="T1" fmla="*/ 0 h 21600"/>
              <a:gd name="T2" fmla="*/ 0 w 21600"/>
              <a:gd name="T3" fmla="*/ 237331 h 21600"/>
              <a:gd name="T4" fmla="*/ 1025128 w 21600"/>
              <a:gd name="T5" fmla="*/ 474662 h 21600"/>
              <a:gd name="T6" fmla="*/ 1366838 w 21600"/>
              <a:gd name="T7" fmla="*/ 23733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a:solidFill>
              <a:schemeClr val="tx1"/>
            </a:solidFill>
            <a:miter lim="800000"/>
            <a:headEnd type="none" w="sm" len="sm"/>
            <a:tailEnd type="none" w="sm" len="sm"/>
          </a:ln>
        </p:spPr>
        <p:txBody>
          <a:bodyPr wrap="none" anchor="ctr"/>
          <a:lstStyle/>
          <a:p>
            <a:endParaRPr lang="en-US"/>
          </a:p>
        </p:txBody>
      </p:sp>
      <p:sp>
        <p:nvSpPr>
          <p:cNvPr id="16397" name="Text Box 13"/>
          <p:cNvSpPr txBox="1">
            <a:spLocks noChangeArrowheads="1"/>
          </p:cNvSpPr>
          <p:nvPr/>
        </p:nvSpPr>
        <p:spPr bwMode="auto">
          <a:xfrm>
            <a:off x="3708400" y="6381750"/>
            <a:ext cx="5381625" cy="366713"/>
          </a:xfrm>
          <a:prstGeom prst="rect">
            <a:avLst/>
          </a:prstGeom>
          <a:noFill/>
          <a:ln w="9525">
            <a:noFill/>
            <a:miter lim="800000"/>
            <a:headEnd/>
            <a:tailEnd/>
          </a:ln>
        </p:spPr>
        <p:txBody>
          <a:bodyPr wrap="none">
            <a:spAutoFit/>
          </a:bodyPr>
          <a:lstStyle/>
          <a:p>
            <a:pPr algn="l">
              <a:spcBef>
                <a:spcPct val="0"/>
              </a:spcBef>
              <a:buClrTx/>
              <a:buSzTx/>
              <a:buFontTx/>
              <a:buNone/>
            </a:pPr>
            <a:r>
              <a:rPr kumimoji="0" lang="en-US" sz="1800" b="1">
                <a:latin typeface="Tahoma" pitchFamily="34" charset="0"/>
              </a:rPr>
              <a:t>*Goiter manifests only a small portion of IDD</a:t>
            </a:r>
          </a:p>
        </p:txBody>
      </p:sp>
      <p:sp>
        <p:nvSpPr>
          <p:cNvPr id="16398" name="Rectangle 13"/>
          <p:cNvSpPr>
            <a:spLocks noChangeArrowheads="1"/>
          </p:cNvSpPr>
          <p:nvPr/>
        </p:nvSpPr>
        <p:spPr bwMode="auto">
          <a:xfrm>
            <a:off x="5638800" y="2743200"/>
            <a:ext cx="914400" cy="152400"/>
          </a:xfrm>
          <a:prstGeom prst="rect">
            <a:avLst/>
          </a:prstGeom>
          <a:gradFill rotWithShape="0">
            <a:gsLst>
              <a:gs pos="0">
                <a:srgbClr val="0000FF"/>
              </a:gs>
              <a:gs pos="100000">
                <a:srgbClr val="000000"/>
              </a:gs>
            </a:gsLst>
            <a:lin ang="0" scaled="1"/>
          </a:gradFill>
          <a:ln w="9525" algn="ctr">
            <a:noFill/>
            <a:round/>
            <a:headEnd/>
            <a:tailEnd/>
          </a:ln>
        </p:spPr>
        <p:txBody>
          <a:bodyPr wrap="none" anchor="ctr"/>
          <a:lstStyle/>
          <a:p>
            <a:endParaRPr lang="en-US"/>
          </a:p>
        </p:txBody>
      </p:sp>
    </p:spTree>
  </p:cSld>
  <p:clrMapOvr>
    <a:masterClrMapping/>
  </p:clrMapOvr>
  <p:transition/>
  <p:timing>
    <p:tnLst>
      <p:par>
        <p:cTn id="1" dur="indefinite" restart="never" nodeType="tmRoot">
          <p:childTnLst>
            <p:video>
              <p:cMediaNode showWhenStopped="0">
                <p:cTn id="2" fill="hold" display="0">
                  <p:stCondLst>
                    <p:cond delay="indefinite"/>
                  </p:stCondLst>
                  <p:endCondLst>
                    <p:cond evt="onNext" delay="0">
                      <p:tgtEl>
                        <p:sldTgt/>
                      </p:tgtEl>
                    </p:cond>
                    <p:cond evt="onPrev" delay="0">
                      <p:tgtEl>
                        <p:sldTgt/>
                      </p:tgtEl>
                    </p:cond>
                  </p:endCondLst>
                </p:cTn>
                <p:tgtEl>
                  <p:spTgt spid="334859"/>
                </p:tgtEl>
              </p:cMediaNode>
            </p:video>
          </p:childTnLst>
        </p:cTn>
      </p:par>
    </p:tnLst>
  </p:timing>
</p:sld>
</file>

<file path=ppt/theme/theme1.xml><?xml version="1.0" encoding="utf-8"?>
<a:theme xmlns:a="http://schemas.openxmlformats.org/drawingml/2006/main" name="1 Woody's blue - old logo">
  <a:themeElements>
    <a:clrScheme name="1 Woody's blue - old logo 1">
      <a:dk1>
        <a:srgbClr val="000000"/>
      </a:dk1>
      <a:lt1>
        <a:srgbClr val="FFFFFF"/>
      </a:lt1>
      <a:dk2>
        <a:srgbClr val="1E2E53"/>
      </a:dk2>
      <a:lt2>
        <a:srgbClr val="FFCC00"/>
      </a:lt2>
      <a:accent1>
        <a:srgbClr val="FF9933"/>
      </a:accent1>
      <a:accent2>
        <a:srgbClr val="336699"/>
      </a:accent2>
      <a:accent3>
        <a:srgbClr val="ABADB3"/>
      </a:accent3>
      <a:accent4>
        <a:srgbClr val="DADADA"/>
      </a:accent4>
      <a:accent5>
        <a:srgbClr val="FFCAAD"/>
      </a:accent5>
      <a:accent6>
        <a:srgbClr val="2D5C8A"/>
      </a:accent6>
      <a:hlink>
        <a:srgbClr val="EAEAEA"/>
      </a:hlink>
      <a:folHlink>
        <a:srgbClr val="A73737"/>
      </a:folHlink>
    </a:clrScheme>
    <a:fontScheme name="1 Woody's blue - old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000FF"/>
            </a:gs>
            <a:gs pos="100000">
              <a:srgbClr val="000000"/>
            </a:gs>
          </a:gsLst>
          <a:lin ang="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FFFF00"/>
          </a:buClr>
          <a:buSzPct val="80000"/>
          <a:buFont typeface="Wingdings" pitchFamily="2" charset="2"/>
          <a:buNone/>
          <a:tabLst/>
          <a:defRPr kumimoji="1"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rgbClr val="0000FF"/>
            </a:gs>
            <a:gs pos="100000">
              <a:srgbClr val="000000"/>
            </a:gs>
          </a:gsLst>
          <a:lin ang="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FFFF00"/>
          </a:buClr>
          <a:buSzPct val="80000"/>
          <a:buFont typeface="Wingdings" pitchFamily="2" charset="2"/>
          <a:buNone/>
          <a:tabLst/>
          <a:defRPr kumimoji="1"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1 Woody's blue - old logo 1">
        <a:dk1>
          <a:srgbClr val="000000"/>
        </a:dk1>
        <a:lt1>
          <a:srgbClr val="FFFFFF"/>
        </a:lt1>
        <a:dk2>
          <a:srgbClr val="1E2E53"/>
        </a:dk2>
        <a:lt2>
          <a:srgbClr val="FFCC00"/>
        </a:lt2>
        <a:accent1>
          <a:srgbClr val="FF9933"/>
        </a:accent1>
        <a:accent2>
          <a:srgbClr val="336699"/>
        </a:accent2>
        <a:accent3>
          <a:srgbClr val="ABADB3"/>
        </a:accent3>
        <a:accent4>
          <a:srgbClr val="DADADA"/>
        </a:accent4>
        <a:accent5>
          <a:srgbClr val="FFCAAD"/>
        </a:accent5>
        <a:accent6>
          <a:srgbClr val="2D5C8A"/>
        </a:accent6>
        <a:hlink>
          <a:srgbClr val="EAEAEA"/>
        </a:hlink>
        <a:folHlink>
          <a:srgbClr val="A73737"/>
        </a:folHlink>
      </a:clrScheme>
      <a:clrMap bg1="dk2" tx1="lt1" bg2="dk1" tx2="lt2" accent1="accent1" accent2="accent2" accent3="accent3" accent4="accent4" accent5="accent5" accent6="accent6" hlink="hlink" folHlink="folHlink"/>
    </a:extraClrScheme>
    <a:extraClrScheme>
      <a:clrScheme name="1 Woody's blue - old logo 2">
        <a:dk1>
          <a:srgbClr val="663300"/>
        </a:dk1>
        <a:lt1>
          <a:srgbClr val="FFFFFF"/>
        </a:lt1>
        <a:dk2>
          <a:srgbClr val="996633"/>
        </a:dk2>
        <a:lt2>
          <a:srgbClr val="868686"/>
        </a:lt2>
        <a:accent1>
          <a:srgbClr val="FF9900"/>
        </a:accent1>
        <a:accent2>
          <a:srgbClr val="CC6600"/>
        </a:accent2>
        <a:accent3>
          <a:srgbClr val="FFFFFF"/>
        </a:accent3>
        <a:accent4>
          <a:srgbClr val="562A00"/>
        </a:accent4>
        <a:accent5>
          <a:srgbClr val="FFCAAA"/>
        </a:accent5>
        <a:accent6>
          <a:srgbClr val="B95C00"/>
        </a:accent6>
        <a:hlink>
          <a:srgbClr val="FFCC00"/>
        </a:hlink>
        <a:folHlink>
          <a:srgbClr val="CCCCCC"/>
        </a:folHlink>
      </a:clrScheme>
      <a:clrMap bg1="lt1" tx1="dk1" bg2="lt2" tx2="dk2" accent1="accent1" accent2="accent2" accent3="accent3" accent4="accent4" accent5="accent5" accent6="accent6" hlink="hlink" folHlink="folHlink"/>
    </a:extraClrScheme>
    <a:extraClrScheme>
      <a:clrScheme name="1 Woody's blue - old logo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Settings\BAW4\Application Data\Microsoft\Templates\1 Woody's blue - old logo.pot</Template>
  <TotalTime>1719</TotalTime>
  <Words>3050</Words>
  <Application>Microsoft PowerPoint</Application>
  <PresentationFormat>On-screen Show (4:3)</PresentationFormat>
  <Paragraphs>500</Paragraphs>
  <Slides>62</Slides>
  <Notes>29</Notes>
  <HiddenSlides>3</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5" baseType="lpstr">
      <vt:lpstr>1 Woody's blue - old logo</vt:lpstr>
      <vt:lpstr>Photo Editor Photo</vt:lpstr>
      <vt:lpstr>Chart</vt:lpstr>
      <vt:lpstr>4 Major Micronutrient Deficiencies</vt:lpstr>
      <vt:lpstr>Anemia</vt:lpstr>
      <vt:lpstr>Anemia- Risk Factors</vt:lpstr>
      <vt:lpstr>Anemia- Signs &amp; Symptoms</vt:lpstr>
      <vt:lpstr>Anemia- Assessment</vt:lpstr>
      <vt:lpstr>Indicators of Iron Status</vt:lpstr>
      <vt:lpstr>Anemia- Treatment</vt:lpstr>
      <vt:lpstr>Iodine Deficiency Disorders (IDD)</vt:lpstr>
      <vt:lpstr>Slide 9</vt:lpstr>
      <vt:lpstr>IDD- Risk Factors</vt:lpstr>
      <vt:lpstr>IDD- Assessment</vt:lpstr>
      <vt:lpstr>Slide 12</vt:lpstr>
      <vt:lpstr>Slide 13</vt:lpstr>
      <vt:lpstr>Slide 14</vt:lpstr>
      <vt:lpstr>Slide 15</vt:lpstr>
      <vt:lpstr>Slide 16</vt:lpstr>
      <vt:lpstr>Slide 17</vt:lpstr>
      <vt:lpstr>Slide 18</vt:lpstr>
      <vt:lpstr>Summary</vt:lpstr>
      <vt:lpstr>Specific Nutritional Deficiencies</vt:lpstr>
      <vt:lpstr>Iodine deficiency - thyroid</vt:lpstr>
      <vt:lpstr>Iodine Deficiency Disorders</vt:lpstr>
      <vt:lpstr>Causes of Iodine Deficiency</vt:lpstr>
      <vt:lpstr>Iodine Deficiency: Severe</vt:lpstr>
      <vt:lpstr>Iodine Deficiency: Moderate</vt:lpstr>
      <vt:lpstr>Iron deficiency - anemia</vt:lpstr>
      <vt:lpstr>Iron Deficiency</vt:lpstr>
      <vt:lpstr>Iron Deficiency Consequences</vt:lpstr>
      <vt:lpstr>Vitamin A Deficiency</vt:lpstr>
      <vt:lpstr>Vitamin A Deficiency</vt:lpstr>
      <vt:lpstr>Vitamin D Deficiency: Rickets</vt:lpstr>
      <vt:lpstr>Summary: Micronutrient deficiency</vt:lpstr>
      <vt:lpstr>Micronutrients</vt:lpstr>
      <vt:lpstr>Slide 34</vt:lpstr>
      <vt:lpstr>Summary of Vitamin Deficiency</vt:lpstr>
      <vt:lpstr>Slide 36</vt:lpstr>
      <vt:lpstr>Slide 37</vt:lpstr>
      <vt:lpstr>WHO Classification of  Xerophthalmia</vt:lpstr>
      <vt:lpstr>Slide 39</vt:lpstr>
      <vt:lpstr>VAD- Risk Factors</vt:lpstr>
      <vt:lpstr>Slide 41</vt:lpstr>
      <vt:lpstr>VAD - Assessment </vt:lpstr>
      <vt:lpstr>Dried Blood Spots for RBP</vt:lpstr>
      <vt:lpstr>Poor Quality DBS</vt:lpstr>
      <vt:lpstr>VAD- Treatment</vt:lpstr>
      <vt:lpstr>High dose oral supplements of vitamin A</vt:lpstr>
      <vt:lpstr>Slide 47</vt:lpstr>
      <vt:lpstr>Vitamin C - Ascorbic Acid</vt:lpstr>
      <vt:lpstr>Scurvy – Signs &amp; Symptoms</vt:lpstr>
      <vt:lpstr>Slide 50</vt:lpstr>
      <vt:lpstr>Thiamin – Vitamin B1</vt:lpstr>
      <vt:lpstr>Beri Beri- Signs &amp; Symptoms</vt:lpstr>
      <vt:lpstr>Slide 53</vt:lpstr>
      <vt:lpstr>Riboflavin Deficiency</vt:lpstr>
      <vt:lpstr>Riboflavin deficiency</vt:lpstr>
      <vt:lpstr>Niacin – Vitamin B3</vt:lpstr>
      <vt:lpstr>Pellagra – Signs &amp; Symptoms</vt:lpstr>
      <vt:lpstr>Pellagra Dermatitis </vt:lpstr>
      <vt:lpstr>Rickets and Osteomalacia</vt:lpstr>
      <vt:lpstr>Objectives</vt:lpstr>
      <vt:lpstr>What is Malnutrition?</vt:lpstr>
      <vt:lpstr>Overview of Micronutrient Deficiencies</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malnutrition important?</dc:title>
  <dc:creator>Kjt5</dc:creator>
  <cp:lastModifiedBy>user</cp:lastModifiedBy>
  <cp:revision>80</cp:revision>
  <dcterms:created xsi:type="dcterms:W3CDTF">2004-06-16T15:54:30Z</dcterms:created>
  <dcterms:modified xsi:type="dcterms:W3CDTF">2017-01-14T06:22:46Z</dcterms:modified>
</cp:coreProperties>
</file>